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8"/>
  </p:notesMasterIdLst>
  <p:sldIdLst>
    <p:sldId id="256" r:id="rId2"/>
    <p:sldId id="257" r:id="rId3"/>
    <p:sldId id="258" r:id="rId4"/>
    <p:sldId id="259" r:id="rId5"/>
    <p:sldId id="260" r:id="rId6"/>
    <p:sldId id="261" r:id="rId7"/>
    <p:sldId id="262" r:id="rId8"/>
    <p:sldId id="263" r:id="rId9"/>
    <p:sldId id="287" r:id="rId10"/>
    <p:sldId id="289" r:id="rId11"/>
    <p:sldId id="279" r:id="rId12"/>
    <p:sldId id="290" r:id="rId13"/>
    <p:sldId id="288" r:id="rId14"/>
    <p:sldId id="280" r:id="rId15"/>
    <p:sldId id="281" r:id="rId16"/>
    <p:sldId id="282" r:id="rId17"/>
    <p:sldId id="291" r:id="rId18"/>
    <p:sldId id="283" r:id="rId19"/>
    <p:sldId id="284" r:id="rId20"/>
    <p:sldId id="285" r:id="rId21"/>
    <p:sldId id="286" r:id="rId22"/>
    <p:sldId id="292" r:id="rId23"/>
    <p:sldId id="293" r:id="rId24"/>
    <p:sldId id="294" r:id="rId25"/>
    <p:sldId id="295" r:id="rId26"/>
    <p:sldId id="296" r:id="rId27"/>
    <p:sldId id="265" r:id="rId28"/>
    <p:sldId id="302" r:id="rId29"/>
    <p:sldId id="303" r:id="rId30"/>
    <p:sldId id="267" r:id="rId31"/>
    <p:sldId id="268" r:id="rId32"/>
    <p:sldId id="269" r:id="rId33"/>
    <p:sldId id="274" r:id="rId34"/>
    <p:sldId id="301" r:id="rId35"/>
    <p:sldId id="275" r:id="rId36"/>
    <p:sldId id="276" r:id="rId37"/>
  </p:sldIdLst>
  <p:sldSz cx="9144000" cy="6858000" type="screen4x3"/>
  <p:notesSz cx="6797675" cy="9874250"/>
  <p:defaultTextStyle>
    <a:defPPr>
      <a:defRPr lang="zh-CN"/>
    </a:defPPr>
    <a:lvl1pPr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BFBC3E"/>
    <a:srgbClr val="CCFFCC"/>
    <a:srgbClr val="FFFFCC"/>
    <a:srgbClr val="3366FF"/>
    <a:srgbClr val="FF0000"/>
    <a:srgbClr val="00FF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7" autoAdjust="0"/>
    <p:restoredTop sz="91547" autoAdjust="0"/>
  </p:normalViewPr>
  <p:slideViewPr>
    <p:cSldViewPr>
      <p:cViewPr varScale="1">
        <p:scale>
          <a:sx n="84" d="100"/>
          <a:sy n="84" d="100"/>
        </p:scale>
        <p:origin x="160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bwMode="auto">
          <a:xfrm>
            <a:off x="0"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anose="020B0604020202020204" pitchFamily="34" charset="0"/>
              </a:defRPr>
            </a:lvl1pPr>
          </a:lstStyle>
          <a:p>
            <a:endParaRPr lang="en-US" altLang="zh-CN"/>
          </a:p>
        </p:txBody>
      </p:sp>
      <p:sp>
        <p:nvSpPr>
          <p:cNvPr id="209923" name="Rectangle 3"/>
          <p:cNvSpPr>
            <a:spLocks noGrp="1" noChangeArrowheads="1"/>
          </p:cNvSpPr>
          <p:nvPr>
            <p:ph type="dt" idx="1"/>
          </p:nvPr>
        </p:nvSpPr>
        <p:spPr bwMode="auto">
          <a:xfrm>
            <a:off x="3849688"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US" altLang="zh-CN"/>
          </a:p>
        </p:txBody>
      </p:sp>
      <p:sp>
        <p:nvSpPr>
          <p:cNvPr id="209924" name="Rectangle 4"/>
          <p:cNvSpPr>
            <a:spLocks noGrp="1" noRot="1" noChangeAspect="1" noChangeArrowheads="1" noTextEdit="1"/>
          </p:cNvSpPr>
          <p:nvPr>
            <p:ph type="sldImg" idx="2"/>
          </p:nvPr>
        </p:nvSpPr>
        <p:spPr bwMode="auto">
          <a:xfrm>
            <a:off x="931863" y="741363"/>
            <a:ext cx="4935537" cy="37020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9925" name="Rectangle 5"/>
          <p:cNvSpPr>
            <a:spLocks noGrp="1" noChangeArrowheads="1"/>
          </p:cNvSpPr>
          <p:nvPr>
            <p:ph type="body" sz="quarter" idx="3"/>
          </p:nvPr>
        </p:nvSpPr>
        <p:spPr bwMode="auto">
          <a:xfrm>
            <a:off x="679450" y="4691063"/>
            <a:ext cx="5438775" cy="444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9926" name="Rectangle 6"/>
          <p:cNvSpPr>
            <a:spLocks noGrp="1" noChangeArrowheads="1"/>
          </p:cNvSpPr>
          <p:nvPr>
            <p:ph type="ftr" sz="quarter" idx="4"/>
          </p:nvPr>
        </p:nvSpPr>
        <p:spPr bwMode="auto">
          <a:xfrm>
            <a:off x="0"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anose="020B0604020202020204" pitchFamily="34" charset="0"/>
              </a:defRPr>
            </a:lvl1pPr>
          </a:lstStyle>
          <a:p>
            <a:endParaRPr lang="en-US" altLang="zh-CN"/>
          </a:p>
        </p:txBody>
      </p:sp>
      <p:sp>
        <p:nvSpPr>
          <p:cNvPr id="209927" name="Rectangle 7"/>
          <p:cNvSpPr>
            <a:spLocks noGrp="1" noChangeArrowheads="1"/>
          </p:cNvSpPr>
          <p:nvPr>
            <p:ph type="sldNum" sz="quarter" idx="5"/>
          </p:nvPr>
        </p:nvSpPr>
        <p:spPr bwMode="auto">
          <a:xfrm>
            <a:off x="3849688"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4E43786E-20F2-4E80-B8AF-ED98F83067F4}" type="slidenum">
              <a:rPr lang="en-US" altLang="zh-CN"/>
              <a:pPr/>
              <a:t>‹#›</a:t>
            </a:fld>
            <a:endParaRPr lang="en-US" altLang="zh-CN"/>
          </a:p>
        </p:txBody>
      </p:sp>
    </p:spTree>
    <p:extLst>
      <p:ext uri="{BB962C8B-B14F-4D97-AF65-F5344CB8AC3E}">
        <p14:creationId xmlns:p14="http://schemas.microsoft.com/office/powerpoint/2010/main" val="25339954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D8197-358F-4685-9B5B-081C445BF351}" type="slidenum">
              <a:rPr lang="en-US" altLang="zh-CN"/>
              <a:pPr/>
              <a:t>1</a:t>
            </a:fld>
            <a:endParaRPr lang="en-US" altLang="zh-CN"/>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51688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kern="1200" dirty="0" smtClean="0">
                <a:solidFill>
                  <a:schemeClr val="tx1"/>
                </a:solidFill>
                <a:effectLst/>
                <a:latin typeface="Arial" panose="020B0604020202020204" pitchFamily="34" charset="0"/>
                <a:ea typeface="宋体" panose="02010600030101010101" pitchFamily="2" charset="-122"/>
                <a:cs typeface="+mn-cs"/>
              </a:rPr>
              <a:t>这里假设模型基本法线信息为</a:t>
            </a:r>
            <a:r>
              <a:rPr lang="en-US" altLang="zh-CN" sz="1200" i="0" kern="1200" dirty="0" smtClean="0">
                <a:solidFill>
                  <a:schemeClr val="tx1"/>
                </a:solidFill>
                <a:effectLst/>
                <a:latin typeface="Arial" panose="020B0604020202020204" pitchFamily="34" charset="0"/>
                <a:ea typeface="宋体" panose="02010600030101010101" pitchFamily="2" charset="-122"/>
                <a:cs typeface="+mn-cs"/>
              </a:rPr>
              <a:t>t</a:t>
            </a:r>
            <a:r>
              <a:rPr lang="zh-CN" altLang="en-US" sz="1200" i="0" kern="1200" dirty="0" smtClean="0">
                <a:solidFill>
                  <a:schemeClr val="tx1"/>
                </a:solidFill>
                <a:effectLst/>
                <a:latin typeface="Arial" panose="020B0604020202020204" pitchFamily="34" charset="0"/>
                <a:ea typeface="宋体" panose="02010600030101010101" pitchFamily="2" charset="-122"/>
                <a:cs typeface="+mn-cs"/>
              </a:rPr>
              <a:t>，材质法线信息为</a:t>
            </a:r>
            <a:r>
              <a:rPr lang="en-US" altLang="zh-CN" sz="1200" i="0" kern="1200" dirty="0" smtClean="0">
                <a:solidFill>
                  <a:schemeClr val="tx1"/>
                </a:solidFill>
                <a:effectLst/>
                <a:latin typeface="Arial" panose="020B0604020202020204" pitchFamily="34" charset="0"/>
                <a:ea typeface="宋体" panose="02010600030101010101" pitchFamily="2" charset="-122"/>
                <a:cs typeface="+mn-cs"/>
              </a:rPr>
              <a:t>u</a:t>
            </a:r>
            <a:r>
              <a:rPr lang="zh-CN" altLang="en-US" sz="1200" i="0" kern="1200" dirty="0" smtClean="0">
                <a:solidFill>
                  <a:schemeClr val="tx1"/>
                </a:solidFill>
                <a:effectLst/>
                <a:latin typeface="Arial" panose="020B0604020202020204" pitchFamily="34" charset="0"/>
                <a:ea typeface="宋体" panose="02010600030101010101" pitchFamily="2" charset="-122"/>
                <a:cs typeface="+mn-cs"/>
              </a:rPr>
              <a:t>，在这里 假设有一个几何法线</a:t>
            </a:r>
            <a:r>
              <a:rPr lang="en-US" altLang="zh-CN" sz="1200" i="0" kern="1200" dirty="0" smtClean="0">
                <a:solidFill>
                  <a:schemeClr val="tx1"/>
                </a:solidFill>
                <a:effectLst/>
                <a:latin typeface="Arial" panose="020B0604020202020204" pitchFamily="34" charset="0"/>
                <a:ea typeface="宋体" panose="02010600030101010101" pitchFamily="2" charset="-122"/>
                <a:cs typeface="+mn-cs"/>
              </a:rPr>
              <a:t>s</a:t>
            </a:r>
            <a:r>
              <a:rPr lang="zh-CN" altLang="en-US" sz="1200" i="0" kern="1200" dirty="0" smtClean="0">
                <a:solidFill>
                  <a:schemeClr val="tx1"/>
                </a:solidFill>
                <a:effectLst/>
                <a:latin typeface="Arial" panose="020B0604020202020204" pitchFamily="34" charset="0"/>
                <a:ea typeface="宋体" panose="02010600030101010101" pitchFamily="2" charset="-122"/>
                <a:cs typeface="+mn-cs"/>
              </a:rPr>
              <a:t>作为参考。因此可通过构建一个将</a:t>
            </a:r>
            <a:r>
              <a:rPr lang="en-US" altLang="zh-CN" sz="1200" i="0" kern="1200" dirty="0" smtClean="0">
                <a:solidFill>
                  <a:schemeClr val="tx1"/>
                </a:solidFill>
                <a:effectLst/>
                <a:latin typeface="Arial" panose="020B0604020202020204" pitchFamily="34" charset="0"/>
                <a:ea typeface="宋体" panose="02010600030101010101" pitchFamily="2" charset="-122"/>
                <a:cs typeface="+mn-cs"/>
              </a:rPr>
              <a:t>s</a:t>
            </a:r>
            <a:r>
              <a:rPr lang="zh-CN" altLang="en-US" sz="1200" i="0" kern="1200" dirty="0" smtClean="0">
                <a:solidFill>
                  <a:schemeClr val="tx1"/>
                </a:solidFill>
                <a:effectLst/>
                <a:latin typeface="Arial" panose="020B0604020202020204" pitchFamily="34" charset="0"/>
                <a:ea typeface="宋体" panose="02010600030101010101" pitchFamily="2" charset="-122"/>
                <a:cs typeface="+mn-cs"/>
              </a:rPr>
              <a:t>旋转到</a:t>
            </a:r>
            <a:r>
              <a:rPr lang="en-US" altLang="zh-CN" sz="1200" i="0" kern="1200" dirty="0" smtClean="0">
                <a:solidFill>
                  <a:schemeClr val="tx1"/>
                </a:solidFill>
                <a:effectLst/>
                <a:latin typeface="Arial" panose="020B0604020202020204" pitchFamily="34" charset="0"/>
                <a:ea typeface="宋体" panose="02010600030101010101" pitchFamily="2" charset="-122"/>
                <a:cs typeface="+mn-cs"/>
              </a:rPr>
              <a:t>t</a:t>
            </a:r>
            <a:r>
              <a:rPr lang="zh-CN" altLang="en-US" sz="1200" i="0" kern="1200" dirty="0" smtClean="0">
                <a:solidFill>
                  <a:schemeClr val="tx1"/>
                </a:solidFill>
                <a:effectLst/>
                <a:latin typeface="Arial" panose="020B0604020202020204" pitchFamily="34" charset="0"/>
                <a:ea typeface="宋体" panose="02010600030101010101" pitchFamily="2" charset="-122"/>
                <a:cs typeface="+mn-cs"/>
              </a:rPr>
              <a:t>的变换并应用 到</a:t>
            </a:r>
            <a:r>
              <a:rPr lang="en-US" altLang="zh-CN" sz="1200" i="0" kern="1200" dirty="0" smtClean="0">
                <a:solidFill>
                  <a:schemeClr val="tx1"/>
                </a:solidFill>
                <a:effectLst/>
                <a:latin typeface="Arial" panose="020B0604020202020204" pitchFamily="34" charset="0"/>
                <a:ea typeface="宋体" panose="02010600030101010101" pitchFamily="2" charset="-122"/>
                <a:cs typeface="+mn-cs"/>
              </a:rPr>
              <a:t>u</a:t>
            </a:r>
            <a:r>
              <a:rPr lang="zh-CN" altLang="en-US" sz="1200" i="0" kern="1200" dirty="0" smtClean="0">
                <a:solidFill>
                  <a:schemeClr val="tx1"/>
                </a:solidFill>
                <a:effectLst/>
                <a:latin typeface="Arial" panose="020B0604020202020204" pitchFamily="34" charset="0"/>
                <a:ea typeface="宋体" panose="02010600030101010101" pitchFamily="2" charset="-122"/>
                <a:cs typeface="+mn-cs"/>
              </a:rPr>
              <a:t>上从而得到融合或者说重定向后的法线信息</a:t>
            </a:r>
            <a:br>
              <a:rPr lang="zh-CN" altLang="en-US" sz="1200" i="0" kern="1200" dirty="0" smtClean="0">
                <a:solidFill>
                  <a:schemeClr val="tx1"/>
                </a:solidFill>
                <a:effectLst/>
                <a:latin typeface="Arial" panose="020B0604020202020204" pitchFamily="34" charset="0"/>
                <a:ea typeface="宋体" panose="02010600030101010101" pitchFamily="2" charset="-122"/>
                <a:cs typeface="+mn-cs"/>
              </a:rPr>
            </a:br>
            <a:endParaRPr lang="zh-CN" altLang="en-US" dirty="0"/>
          </a:p>
        </p:txBody>
      </p:sp>
      <p:sp>
        <p:nvSpPr>
          <p:cNvPr id="4" name="灯片编号占位符 3"/>
          <p:cNvSpPr>
            <a:spLocks noGrp="1"/>
          </p:cNvSpPr>
          <p:nvPr>
            <p:ph type="sldNum" sz="quarter" idx="10"/>
          </p:nvPr>
        </p:nvSpPr>
        <p:spPr/>
        <p:txBody>
          <a:bodyPr/>
          <a:lstStyle/>
          <a:p>
            <a:fld id="{4E43786E-20F2-4E80-B8AF-ED98F83067F4}" type="slidenum">
              <a:rPr lang="en-US" altLang="zh-CN" smtClean="0"/>
              <a:pPr/>
              <a:t>24</a:t>
            </a:fld>
            <a:endParaRPr lang="en-US" altLang="zh-CN"/>
          </a:p>
        </p:txBody>
      </p:sp>
    </p:spTree>
    <p:extLst>
      <p:ext uri="{BB962C8B-B14F-4D97-AF65-F5344CB8AC3E}">
        <p14:creationId xmlns:p14="http://schemas.microsoft.com/office/powerpoint/2010/main" val="3556730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89442" name="Rectangle 2"/>
          <p:cNvSpPr>
            <a:spLocks noGrp="1" noChangeArrowheads="1"/>
          </p:cNvSpPr>
          <p:nvPr>
            <p:ph type="subTitle" idx="1"/>
          </p:nvPr>
        </p:nvSpPr>
        <p:spPr>
          <a:xfrm>
            <a:off x="3059113" y="4149725"/>
            <a:ext cx="5184775" cy="1336675"/>
          </a:xfrm>
        </p:spPr>
        <p:txBody>
          <a:bodyPr/>
          <a:lstStyle>
            <a:lvl1pPr marL="0" indent="0">
              <a:buFont typeface="Wingdings" panose="05000000000000000000" pitchFamily="2" charset="2"/>
              <a:buNone/>
              <a:defRPr/>
            </a:lvl1pPr>
          </a:lstStyle>
          <a:p>
            <a:pPr lvl="0"/>
            <a:r>
              <a:rPr lang="zh-CN" altLang="en-US" noProof="0" smtClean="0"/>
              <a:t>单击此处编辑母版副标题样式</a:t>
            </a:r>
          </a:p>
        </p:txBody>
      </p:sp>
      <p:sp>
        <p:nvSpPr>
          <p:cNvPr id="189443" name="Rectangle 3"/>
          <p:cNvSpPr>
            <a:spLocks noGrp="1" noChangeArrowheads="1"/>
          </p:cNvSpPr>
          <p:nvPr>
            <p:ph type="dt" sz="half" idx="2"/>
          </p:nvPr>
        </p:nvSpPr>
        <p:spPr>
          <a:xfrm>
            <a:off x="685800" y="6284913"/>
            <a:ext cx="1293813" cy="457200"/>
          </a:xfrm>
        </p:spPr>
        <p:txBody>
          <a:bodyPr/>
          <a:lstStyle>
            <a:lvl1pPr>
              <a:defRPr/>
            </a:lvl1pPr>
          </a:lstStyle>
          <a:p>
            <a:fld id="{32AF4625-168D-4772-B0AD-FC386E33F02E}" type="datetime1">
              <a:rPr lang="zh-CN" altLang="en-US"/>
              <a:pPr/>
              <a:t>2017/5/25</a:t>
            </a:fld>
            <a:endParaRPr lang="en-US" altLang="zh-CN"/>
          </a:p>
        </p:txBody>
      </p:sp>
      <p:sp>
        <p:nvSpPr>
          <p:cNvPr id="189444" name="Rectangle 4"/>
          <p:cNvSpPr>
            <a:spLocks noGrp="1" noChangeArrowheads="1"/>
          </p:cNvSpPr>
          <p:nvPr>
            <p:ph type="ftr" sz="quarter" idx="3"/>
          </p:nvPr>
        </p:nvSpPr>
        <p:spPr>
          <a:xfrm>
            <a:off x="2195513" y="6202363"/>
            <a:ext cx="5113337" cy="539750"/>
          </a:xfrm>
        </p:spPr>
        <p:txBody>
          <a:bodyPr/>
          <a:lstStyle>
            <a:lvl1pPr>
              <a:defRPr/>
            </a:lvl1pPr>
          </a:lstStyle>
          <a:p>
            <a:r>
              <a:rPr lang="en-US" altLang="zh-CN"/>
              <a:t> Institute of Computer Software</a:t>
            </a:r>
          </a:p>
          <a:p>
            <a:r>
              <a:rPr lang="en-US" altLang="zh-CN"/>
              <a:t>Nanjing University</a:t>
            </a:r>
          </a:p>
        </p:txBody>
      </p:sp>
      <p:sp>
        <p:nvSpPr>
          <p:cNvPr id="189445" name="Rectangle 5"/>
          <p:cNvSpPr>
            <a:spLocks noGrp="1" noChangeArrowheads="1"/>
          </p:cNvSpPr>
          <p:nvPr>
            <p:ph type="sldNum" sz="quarter" idx="4"/>
          </p:nvPr>
        </p:nvSpPr>
        <p:spPr/>
        <p:txBody>
          <a:bodyPr/>
          <a:lstStyle>
            <a:lvl1pPr>
              <a:defRPr/>
            </a:lvl1pPr>
          </a:lstStyle>
          <a:p>
            <a:fld id="{9EF39F39-9A03-4728-9025-421579F1FDD3}" type="slidenum">
              <a:rPr lang="en-US" altLang="zh-CN"/>
              <a:pPr/>
              <a:t>‹#›</a:t>
            </a:fld>
            <a:endParaRPr lang="en-US" altLang="zh-CN"/>
          </a:p>
        </p:txBody>
      </p:sp>
      <p:sp>
        <p:nvSpPr>
          <p:cNvPr id="189446" name="Oval 6"/>
          <p:cNvSpPr>
            <a:spLocks noChangeArrowheads="1"/>
          </p:cNvSpPr>
          <p:nvPr/>
        </p:nvSpPr>
        <p:spPr bwMode="auto">
          <a:xfrm>
            <a:off x="228600" y="1635125"/>
            <a:ext cx="2514600" cy="2514600"/>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latin typeface="Arial" panose="020B0604020202020204" pitchFamily="34" charset="0"/>
            </a:endParaRPr>
          </a:p>
        </p:txBody>
      </p:sp>
      <p:sp>
        <p:nvSpPr>
          <p:cNvPr id="189447" name="Rectangle 7"/>
          <p:cNvSpPr>
            <a:spLocks noChangeArrowheads="1"/>
          </p:cNvSpPr>
          <p:nvPr/>
        </p:nvSpPr>
        <p:spPr bwMode="hidden">
          <a:xfrm>
            <a:off x="0" y="2397125"/>
            <a:ext cx="4724400" cy="1143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400"/>
          </a:p>
        </p:txBody>
      </p:sp>
      <p:sp>
        <p:nvSpPr>
          <p:cNvPr id="189448"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400"/>
          </a:p>
        </p:txBody>
      </p:sp>
      <p:sp>
        <p:nvSpPr>
          <p:cNvPr id="189449" name="Rectangle 9"/>
          <p:cNvSpPr>
            <a:spLocks noGrp="1" noChangeArrowheads="1"/>
          </p:cNvSpPr>
          <p:nvPr>
            <p:ph type="ctrTitle"/>
          </p:nvPr>
        </p:nvSpPr>
        <p:spPr>
          <a:xfrm>
            <a:off x="838200" y="2163763"/>
            <a:ext cx="7405688" cy="1600200"/>
          </a:xfrm>
        </p:spPr>
        <p:txBody>
          <a:bodyPr anchor="ctr"/>
          <a:lstStyle>
            <a:lvl1pPr>
              <a:defRPr/>
            </a:lvl1pPr>
          </a:lstStyle>
          <a:p>
            <a:pPr lvl="0"/>
            <a:r>
              <a:rPr lang="zh-CN" altLang="en-US" noProof="0" smtClean="0"/>
              <a:t>单击此处编辑母版标题样式</a:t>
            </a:r>
          </a:p>
        </p:txBody>
      </p:sp>
      <p:pic>
        <p:nvPicPr>
          <p:cNvPr id="189450" name="Picture 10" descr="t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088" y="188913"/>
            <a:ext cx="199072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89451" name="Picture 11" descr="NJU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13" y="260350"/>
            <a:ext cx="2303462" cy="904875"/>
          </a:xfrm>
          <a:prstGeom prst="rect">
            <a:avLst/>
          </a:prstGeom>
          <a:noFill/>
          <a:extLst>
            <a:ext uri="{909E8E84-426E-40DD-AFC4-6F175D3DCCD1}">
              <a14:hiddenFill xmlns:a14="http://schemas.microsoft.com/office/drawing/2010/main">
                <a:solidFill>
                  <a:srgbClr val="FFFFFF"/>
                </a:solidFill>
              </a14:hiddenFill>
            </a:ext>
          </a:extLst>
        </p:spPr>
      </p:pic>
      <p:pic>
        <p:nvPicPr>
          <p:cNvPr id="18945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6092825"/>
            <a:ext cx="9117012" cy="28575"/>
          </a:xfrm>
          <a:prstGeom prst="rect">
            <a:avLst/>
          </a:prstGeom>
          <a:noFill/>
          <a:extLst>
            <a:ext uri="{909E8E84-426E-40DD-AFC4-6F175D3DCCD1}">
              <a14:hiddenFill xmlns:a14="http://schemas.microsoft.com/office/drawing/2010/main">
                <a:solidFill>
                  <a:srgbClr val="FFFFFF"/>
                </a:solidFill>
              </a14:hiddenFill>
            </a:ext>
          </a:extLst>
        </p:spPr>
      </p:pic>
      <p:pic>
        <p:nvPicPr>
          <p:cNvPr id="18945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68413"/>
            <a:ext cx="9117013" cy="28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5D06757B-6175-4277-B613-517D62145498}" type="datetime1">
              <a:rPr lang="zh-CN" altLang="en-US"/>
              <a:pPr/>
              <a:t>2017/5/25</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C93B57AD-49DC-4C5C-821E-38A485E9439E}" type="slidenum">
              <a:rPr lang="en-US" altLang="zh-CN"/>
              <a:pPr/>
              <a:t>‹#›</a:t>
            </a:fld>
            <a:endParaRPr lang="en-US" altLang="zh-CN"/>
          </a:p>
        </p:txBody>
      </p:sp>
    </p:spTree>
    <p:extLst>
      <p:ext uri="{BB962C8B-B14F-4D97-AF65-F5344CB8AC3E}">
        <p14:creationId xmlns:p14="http://schemas.microsoft.com/office/powerpoint/2010/main" val="524746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5425" y="404813"/>
            <a:ext cx="2035175" cy="5472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8C623090-2CDC-4724-8B39-E02290A9150D}" type="datetime1">
              <a:rPr lang="zh-CN" altLang="en-US"/>
              <a:pPr/>
              <a:t>2017/5/25</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E01F6725-FFFD-4F87-AC6E-D01E2A426117}" type="slidenum">
              <a:rPr lang="en-US" altLang="zh-CN"/>
              <a:pPr/>
              <a:t>‹#›</a:t>
            </a:fld>
            <a:endParaRPr lang="en-US" altLang="zh-CN"/>
          </a:p>
        </p:txBody>
      </p:sp>
    </p:spTree>
    <p:extLst>
      <p:ext uri="{BB962C8B-B14F-4D97-AF65-F5344CB8AC3E}">
        <p14:creationId xmlns:p14="http://schemas.microsoft.com/office/powerpoint/2010/main" val="3114006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DFB80AF-7CED-46A0-B50A-BABF38F8DBA4}" type="datetime1">
              <a:rPr lang="zh-CN" altLang="en-US"/>
              <a:pPr/>
              <a:t>2017/5/25</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3A59C330-DF59-4868-84A7-525FECFF9BFB}" type="slidenum">
              <a:rPr lang="en-US" altLang="zh-CN"/>
              <a:pPr/>
              <a:t>‹#›</a:t>
            </a:fld>
            <a:endParaRPr lang="en-US" altLang="zh-CN"/>
          </a:p>
        </p:txBody>
      </p:sp>
    </p:spTree>
    <p:extLst>
      <p:ext uri="{BB962C8B-B14F-4D97-AF65-F5344CB8AC3E}">
        <p14:creationId xmlns:p14="http://schemas.microsoft.com/office/powerpoint/2010/main" val="417799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64A48598-5FE0-4FE2-B23F-7677FE03E95E}" type="datetime1">
              <a:rPr lang="zh-CN" altLang="en-US"/>
              <a:pPr/>
              <a:t>2017/5/25</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43B2E9D7-000D-4D80-BC01-89E5E0F64531}" type="slidenum">
              <a:rPr lang="en-US" altLang="zh-CN"/>
              <a:pPr/>
              <a:t>‹#›</a:t>
            </a:fld>
            <a:endParaRPr lang="en-US" altLang="zh-CN"/>
          </a:p>
        </p:txBody>
      </p:sp>
    </p:spTree>
    <p:extLst>
      <p:ext uri="{BB962C8B-B14F-4D97-AF65-F5344CB8AC3E}">
        <p14:creationId xmlns:p14="http://schemas.microsoft.com/office/powerpoint/2010/main" val="2609689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484313"/>
            <a:ext cx="3994150" cy="43926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EA276C0-C98B-4131-A359-9A885DD6AE13}" type="datetime1">
              <a:rPr lang="zh-CN" altLang="en-US"/>
              <a:pPr/>
              <a:t>2017/5/25</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A724BD19-20C8-4390-99E0-E804365345EC}" type="slidenum">
              <a:rPr lang="en-US" altLang="zh-CN"/>
              <a:pPr/>
              <a:t>‹#›</a:t>
            </a:fld>
            <a:endParaRPr lang="en-US" altLang="zh-CN"/>
          </a:p>
        </p:txBody>
      </p:sp>
    </p:spTree>
    <p:extLst>
      <p:ext uri="{BB962C8B-B14F-4D97-AF65-F5344CB8AC3E}">
        <p14:creationId xmlns:p14="http://schemas.microsoft.com/office/powerpoint/2010/main" val="1615218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62D1E0AB-8F2D-490B-8023-9F4C6B793551}" type="datetime1">
              <a:rPr lang="zh-CN" altLang="en-US"/>
              <a:pPr/>
              <a:t>2017/5/25</a:t>
            </a:fld>
            <a:endParaRPr lang="en-US" altLang="zh-CN"/>
          </a:p>
        </p:txBody>
      </p:sp>
      <p:sp>
        <p:nvSpPr>
          <p:cNvPr id="8" name="页脚占位符 7"/>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9" name="灯片编号占位符 8"/>
          <p:cNvSpPr>
            <a:spLocks noGrp="1"/>
          </p:cNvSpPr>
          <p:nvPr>
            <p:ph type="sldNum" sz="quarter" idx="12"/>
          </p:nvPr>
        </p:nvSpPr>
        <p:spPr/>
        <p:txBody>
          <a:bodyPr/>
          <a:lstStyle>
            <a:lvl1pPr>
              <a:defRPr/>
            </a:lvl1pPr>
          </a:lstStyle>
          <a:p>
            <a:fld id="{D2E2643F-3761-43AC-B9D2-671A3AA188F3}" type="slidenum">
              <a:rPr lang="en-US" altLang="zh-CN"/>
              <a:pPr/>
              <a:t>‹#›</a:t>
            </a:fld>
            <a:endParaRPr lang="en-US" altLang="zh-CN"/>
          </a:p>
        </p:txBody>
      </p:sp>
    </p:spTree>
    <p:extLst>
      <p:ext uri="{BB962C8B-B14F-4D97-AF65-F5344CB8AC3E}">
        <p14:creationId xmlns:p14="http://schemas.microsoft.com/office/powerpoint/2010/main" val="225479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043E6E00-FBB2-4836-8A7F-14C070037A0B}" type="datetime1">
              <a:rPr lang="zh-CN" altLang="en-US"/>
              <a:pPr/>
              <a:t>2017/5/25</a:t>
            </a:fld>
            <a:endParaRPr lang="en-US" altLang="zh-CN"/>
          </a:p>
        </p:txBody>
      </p:sp>
      <p:sp>
        <p:nvSpPr>
          <p:cNvPr id="4" name="页脚占位符 3"/>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5" name="灯片编号占位符 4"/>
          <p:cNvSpPr>
            <a:spLocks noGrp="1"/>
          </p:cNvSpPr>
          <p:nvPr>
            <p:ph type="sldNum" sz="quarter" idx="12"/>
          </p:nvPr>
        </p:nvSpPr>
        <p:spPr/>
        <p:txBody>
          <a:bodyPr/>
          <a:lstStyle>
            <a:lvl1pPr>
              <a:defRPr/>
            </a:lvl1pPr>
          </a:lstStyle>
          <a:p>
            <a:fld id="{5093DD97-9D43-415C-9984-F5AC03CA544A}" type="slidenum">
              <a:rPr lang="en-US" altLang="zh-CN"/>
              <a:pPr/>
              <a:t>‹#›</a:t>
            </a:fld>
            <a:endParaRPr lang="en-US" altLang="zh-CN"/>
          </a:p>
        </p:txBody>
      </p:sp>
    </p:spTree>
    <p:extLst>
      <p:ext uri="{BB962C8B-B14F-4D97-AF65-F5344CB8AC3E}">
        <p14:creationId xmlns:p14="http://schemas.microsoft.com/office/powerpoint/2010/main" val="140688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840D948-35FF-433D-904B-3EC758A6D132}" type="datetime1">
              <a:rPr lang="zh-CN" altLang="en-US"/>
              <a:pPr/>
              <a:t>2017/5/25</a:t>
            </a:fld>
            <a:endParaRPr lang="en-US" altLang="zh-CN"/>
          </a:p>
        </p:txBody>
      </p:sp>
      <p:sp>
        <p:nvSpPr>
          <p:cNvPr id="3" name="页脚占位符 2"/>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4" name="灯片编号占位符 3"/>
          <p:cNvSpPr>
            <a:spLocks noGrp="1"/>
          </p:cNvSpPr>
          <p:nvPr>
            <p:ph type="sldNum" sz="quarter" idx="12"/>
          </p:nvPr>
        </p:nvSpPr>
        <p:spPr/>
        <p:txBody>
          <a:bodyPr/>
          <a:lstStyle>
            <a:lvl1pPr>
              <a:defRPr/>
            </a:lvl1pPr>
          </a:lstStyle>
          <a:p>
            <a:fld id="{6AEAC2D2-55D2-45D0-8CB6-314B9E99BE90}" type="slidenum">
              <a:rPr lang="en-US" altLang="zh-CN"/>
              <a:pPr/>
              <a:t>‹#›</a:t>
            </a:fld>
            <a:endParaRPr lang="en-US" altLang="zh-CN"/>
          </a:p>
        </p:txBody>
      </p:sp>
    </p:spTree>
    <p:extLst>
      <p:ext uri="{BB962C8B-B14F-4D97-AF65-F5344CB8AC3E}">
        <p14:creationId xmlns:p14="http://schemas.microsoft.com/office/powerpoint/2010/main" val="1667461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25702456-5C19-436F-8E98-2BC7F8F7FA0D}" type="datetime1">
              <a:rPr lang="zh-CN" altLang="en-US"/>
              <a:pPr/>
              <a:t>2017/5/25</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3D817D48-FB61-4818-8C6F-316A71504474}" type="slidenum">
              <a:rPr lang="en-US" altLang="zh-CN"/>
              <a:pPr/>
              <a:t>‹#›</a:t>
            </a:fld>
            <a:endParaRPr lang="en-US" altLang="zh-CN"/>
          </a:p>
        </p:txBody>
      </p:sp>
    </p:spTree>
    <p:extLst>
      <p:ext uri="{BB962C8B-B14F-4D97-AF65-F5344CB8AC3E}">
        <p14:creationId xmlns:p14="http://schemas.microsoft.com/office/powerpoint/2010/main" val="9740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AA18C14F-227A-41A1-8E96-7B62AD02D08C}" type="datetime1">
              <a:rPr lang="zh-CN" altLang="en-US"/>
              <a:pPr/>
              <a:t>2017/5/25</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0E34AC72-9CB8-4DDF-BBAD-0624CB375DCA}" type="slidenum">
              <a:rPr lang="en-US" altLang="zh-CN"/>
              <a:pPr/>
              <a:t>‹#›</a:t>
            </a:fld>
            <a:endParaRPr lang="en-US" altLang="zh-CN"/>
          </a:p>
        </p:txBody>
      </p:sp>
    </p:spTree>
    <p:extLst>
      <p:ext uri="{BB962C8B-B14F-4D97-AF65-F5344CB8AC3E}">
        <p14:creationId xmlns:p14="http://schemas.microsoft.com/office/powerpoint/2010/main" val="2877049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0" y="1125538"/>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400"/>
          </a:p>
        </p:txBody>
      </p:sp>
      <p:sp>
        <p:nvSpPr>
          <p:cNvPr id="188419"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400"/>
          </a:p>
        </p:txBody>
      </p:sp>
      <p:sp>
        <p:nvSpPr>
          <p:cNvPr id="188420" name="Rectangle 4"/>
          <p:cNvSpPr>
            <a:spLocks noGrp="1" noChangeArrowheads="1"/>
          </p:cNvSpPr>
          <p:nvPr>
            <p:ph type="title"/>
          </p:nvPr>
        </p:nvSpPr>
        <p:spPr bwMode="auto">
          <a:xfrm>
            <a:off x="1042988" y="404813"/>
            <a:ext cx="561657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88421" name="Rectangle 5"/>
          <p:cNvSpPr>
            <a:spLocks noGrp="1" noChangeArrowheads="1"/>
          </p:cNvSpPr>
          <p:nvPr>
            <p:ph type="body" idx="1"/>
          </p:nvPr>
        </p:nvSpPr>
        <p:spPr bwMode="auto">
          <a:xfrm>
            <a:off x="468313" y="1484313"/>
            <a:ext cx="8142287"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88422" name="Picture 6" descr="tow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2088" y="188913"/>
            <a:ext cx="1990725" cy="1095375"/>
          </a:xfrm>
          <a:prstGeom prst="rect">
            <a:avLst/>
          </a:prstGeom>
          <a:noFill/>
          <a:extLst>
            <a:ext uri="{909E8E84-426E-40DD-AFC4-6F175D3DCCD1}">
              <a14:hiddenFill xmlns:a14="http://schemas.microsoft.com/office/drawing/2010/main">
                <a:solidFill>
                  <a:srgbClr val="FFFFFF"/>
                </a:solidFill>
              </a14:hiddenFill>
            </a:ext>
          </a:extLst>
        </p:spPr>
      </p:pic>
      <p:sp>
        <p:nvSpPr>
          <p:cNvPr id="188423" name="Rectangle 7"/>
          <p:cNvSpPr>
            <a:spLocks noGrp="1" noChangeArrowheads="1"/>
          </p:cNvSpPr>
          <p:nvPr>
            <p:ph type="dt" sz="half" idx="2"/>
          </p:nvPr>
        </p:nvSpPr>
        <p:spPr bwMode="auto">
          <a:xfrm>
            <a:off x="611188" y="6284913"/>
            <a:ext cx="1293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600">
                <a:latin typeface="+mn-lt"/>
              </a:defRPr>
            </a:lvl1pPr>
          </a:lstStyle>
          <a:p>
            <a:fld id="{6107F8E0-879D-4201-AF69-9F1B635CA55C}" type="datetime1">
              <a:rPr lang="zh-CN" altLang="en-US"/>
              <a:pPr/>
              <a:t>2017/5/25</a:t>
            </a:fld>
            <a:endParaRPr lang="en-US" altLang="zh-CN"/>
          </a:p>
        </p:txBody>
      </p:sp>
      <p:sp>
        <p:nvSpPr>
          <p:cNvPr id="188424" name="Rectangle 8"/>
          <p:cNvSpPr>
            <a:spLocks noGrp="1" noChangeArrowheads="1"/>
          </p:cNvSpPr>
          <p:nvPr>
            <p:ph type="ftr" sz="quarter" idx="3"/>
          </p:nvPr>
        </p:nvSpPr>
        <p:spPr bwMode="auto">
          <a:xfrm>
            <a:off x="2051050" y="6202363"/>
            <a:ext cx="52578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600">
                <a:latin typeface="+mn-lt"/>
              </a:defRPr>
            </a:lvl1pPr>
          </a:lstStyle>
          <a:p>
            <a:r>
              <a:rPr lang="en-US" altLang="zh-CN"/>
              <a:t> Institute of Computer Software</a:t>
            </a:r>
          </a:p>
          <a:p>
            <a:r>
              <a:rPr lang="en-US" altLang="zh-CN"/>
              <a:t>Nanjing University</a:t>
            </a:r>
          </a:p>
        </p:txBody>
      </p:sp>
      <p:sp>
        <p:nvSpPr>
          <p:cNvPr id="188425" name="Rectangle 9"/>
          <p:cNvSpPr>
            <a:spLocks noGrp="1" noChangeArrowheads="1"/>
          </p:cNvSpPr>
          <p:nvPr>
            <p:ph type="sldNum" sz="quarter" idx="4"/>
          </p:nvPr>
        </p:nvSpPr>
        <p:spPr bwMode="auto">
          <a:xfrm>
            <a:off x="7524750" y="6284913"/>
            <a:ext cx="93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a:latin typeface="+mn-lt"/>
              </a:defRPr>
            </a:lvl1pPr>
          </a:lstStyle>
          <a:p>
            <a:fld id="{2398207E-D1F8-4B94-903C-3951CE1B1BA1}" type="slidenum">
              <a:rPr lang="en-US" altLang="zh-CN"/>
              <a:pPr/>
              <a:t>‹#›</a:t>
            </a:fld>
            <a:endParaRPr lang="en-US" altLang="zh-CN"/>
          </a:p>
        </p:txBody>
      </p:sp>
      <p:pic>
        <p:nvPicPr>
          <p:cNvPr id="188426"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88" y="6092825"/>
            <a:ext cx="9117012" cy="28575"/>
          </a:xfrm>
          <a:prstGeom prst="rect">
            <a:avLst/>
          </a:prstGeom>
          <a:noFill/>
          <a:extLst>
            <a:ext uri="{909E8E84-426E-40DD-AFC4-6F175D3DCCD1}">
              <a14:hiddenFill xmlns:a14="http://schemas.microsoft.com/office/drawing/2010/main">
                <a:solidFill>
                  <a:srgbClr val="FFFFFF"/>
                </a:solidFill>
              </a14:hiddenFill>
            </a:ext>
          </a:extLst>
        </p:spPr>
      </p:pic>
      <p:pic>
        <p:nvPicPr>
          <p:cNvPr id="188427" name="Picture 11" descr="校徽"/>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6388" y="261938"/>
            <a:ext cx="665162" cy="7905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ftr="0"/>
  <p:txStyles>
    <p:titleStyle>
      <a:lvl1pPr algn="ctr" rtl="0" fontAlgn="base">
        <a:spcBef>
          <a:spcPct val="0"/>
        </a:spcBef>
        <a:spcAft>
          <a:spcPct val="0"/>
        </a:spcAft>
        <a:defRPr sz="3200" kern="1200">
          <a:solidFill>
            <a:schemeClr val="tx1"/>
          </a:solidFill>
          <a:latin typeface="+mj-lt"/>
          <a:ea typeface="+mj-ea"/>
          <a:cs typeface="+mj-cs"/>
        </a:defRPr>
      </a:lvl1pPr>
      <a:lvl2pPr algn="ctr" rtl="0"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fontAlgn="base">
        <a:spcBef>
          <a:spcPct val="20000"/>
        </a:spcBef>
        <a:spcAft>
          <a:spcPct val="0"/>
        </a:spcAft>
        <a:buClr>
          <a:schemeClr val="accent1"/>
        </a:buClr>
        <a:buSzPct val="70000"/>
        <a:buFont typeface="Wingdings" panose="05000000000000000000" pitchFamily="2" charset="2"/>
        <a:buChar char="n"/>
        <a:defRPr sz="2800" kern="1200">
          <a:solidFill>
            <a:schemeClr val="tx1"/>
          </a:solidFill>
          <a:latin typeface="+mn-lt"/>
          <a:ea typeface="+mn-ea"/>
          <a:cs typeface="+mn-cs"/>
        </a:defRPr>
      </a:lvl1pPr>
      <a:lvl2pPr marL="889000" indent="-439738" algn="l" rtl="0" fontAlgn="base">
        <a:spcBef>
          <a:spcPct val="20000"/>
        </a:spcBef>
        <a:spcAft>
          <a:spcPct val="0"/>
        </a:spcAft>
        <a:buClr>
          <a:schemeClr val="hlink"/>
        </a:buClr>
        <a:buSzPct val="65000"/>
        <a:buFont typeface="Wingdings" panose="05000000000000000000" pitchFamily="2" charset="2"/>
        <a:buChar char="¡"/>
        <a:defRPr sz="2400" kern="1200">
          <a:solidFill>
            <a:schemeClr val="tx1"/>
          </a:solidFill>
          <a:latin typeface="+mn-lt"/>
          <a:ea typeface="+mn-ea"/>
          <a:cs typeface="+mn-cs"/>
        </a:defRPr>
      </a:lvl2pPr>
      <a:lvl3pPr marL="1293813" indent="-403225" algn="l" rtl="0" fontAlgn="base">
        <a:spcBef>
          <a:spcPct val="20000"/>
        </a:spcBef>
        <a:spcAft>
          <a:spcPct val="0"/>
        </a:spcAft>
        <a:buClr>
          <a:schemeClr val="accent1"/>
        </a:buClr>
        <a:buSzPct val="70000"/>
        <a:buFont typeface="Wingdings" panose="05000000000000000000" pitchFamily="2" charset="2"/>
        <a:buChar char="n"/>
        <a:defRPr sz="2000" kern="1200">
          <a:solidFill>
            <a:schemeClr val="tx1"/>
          </a:solidFill>
          <a:latin typeface="+mn-lt"/>
          <a:ea typeface="+mn-ea"/>
          <a:cs typeface="+mn-cs"/>
        </a:defRPr>
      </a:lvl3pPr>
      <a:lvl4pPr marL="1681163" indent="-385763" algn="l" rtl="0" fontAlgn="base">
        <a:spcBef>
          <a:spcPct val="20000"/>
        </a:spcBef>
        <a:spcAft>
          <a:spcPct val="0"/>
        </a:spcAft>
        <a:buClr>
          <a:schemeClr val="hlink"/>
        </a:buClr>
        <a:buSzPct val="75000"/>
        <a:buFont typeface="Wingdings" panose="05000000000000000000" pitchFamily="2" charset="2"/>
        <a:buChar char="¡"/>
        <a:defRPr kern="1200">
          <a:solidFill>
            <a:schemeClr val="tx1"/>
          </a:solidFill>
          <a:latin typeface="+mn-lt"/>
          <a:ea typeface="+mn-ea"/>
          <a:cs typeface="+mn-cs"/>
        </a:defRPr>
      </a:lvl4pPr>
      <a:lvl5pPr marL="2070100" indent="-387350" algn="l" rtl="0" fontAlgn="base">
        <a:spcBef>
          <a:spcPct val="20000"/>
        </a:spcBef>
        <a:spcAft>
          <a:spcPct val="0"/>
        </a:spcAft>
        <a:buClr>
          <a:schemeClr val="accent1"/>
        </a:buClr>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sz="half" idx="2"/>
          </p:nvPr>
        </p:nvSpPr>
        <p:spPr/>
        <p:txBody>
          <a:bodyPr/>
          <a:lstStyle/>
          <a:p>
            <a:fld id="{1897C9B6-CB94-42C2-96BE-E26E4CE5007F}" type="datetime1">
              <a:rPr lang="zh-CN" altLang="en-US"/>
              <a:pPr/>
              <a:t>2017/5/25</a:t>
            </a:fld>
            <a:endParaRPr lang="en-US" altLang="zh-CN"/>
          </a:p>
        </p:txBody>
      </p:sp>
      <p:sp>
        <p:nvSpPr>
          <p:cNvPr id="5" name="Rectangle 5"/>
          <p:cNvSpPr>
            <a:spLocks noGrp="1" noChangeArrowheads="1"/>
          </p:cNvSpPr>
          <p:nvPr>
            <p:ph type="sldNum" sz="quarter" idx="4"/>
          </p:nvPr>
        </p:nvSpPr>
        <p:spPr/>
        <p:txBody>
          <a:bodyPr/>
          <a:lstStyle/>
          <a:p>
            <a:fld id="{73C89DA9-6B41-48C6-8344-0EA70C0DD388}" type="slidenum">
              <a:rPr lang="en-US" altLang="zh-CN"/>
              <a:pPr/>
              <a:t>1</a:t>
            </a:fld>
            <a:endParaRPr lang="en-US" altLang="zh-CN"/>
          </a:p>
        </p:txBody>
      </p:sp>
      <p:sp>
        <p:nvSpPr>
          <p:cNvPr id="2050" name="Rectangle 2"/>
          <p:cNvSpPr>
            <a:spLocks noGrp="1" noChangeArrowheads="1"/>
          </p:cNvSpPr>
          <p:nvPr>
            <p:ph type="ctrTitle"/>
          </p:nvPr>
        </p:nvSpPr>
        <p:spPr>
          <a:xfrm>
            <a:off x="755650" y="2420938"/>
            <a:ext cx="7632700" cy="1104900"/>
          </a:xfrm>
        </p:spPr>
        <p:txBody>
          <a:bodyPr/>
          <a:lstStyle/>
          <a:p>
            <a:r>
              <a:rPr lang="zh-CN" altLang="en-US" sz="3400" b="1" dirty="0" smtClean="0"/>
              <a:t>材质表面信息可视化及其应用</a:t>
            </a:r>
            <a:endParaRPr lang="zh-CN" altLang="zh-CN" sz="3400" b="1" dirty="0"/>
          </a:p>
        </p:txBody>
      </p:sp>
      <p:sp>
        <p:nvSpPr>
          <p:cNvPr id="2051" name="Rectangle 3"/>
          <p:cNvSpPr>
            <a:spLocks noGrp="1" noChangeArrowheads="1"/>
          </p:cNvSpPr>
          <p:nvPr>
            <p:ph type="subTitle" idx="1"/>
          </p:nvPr>
        </p:nvSpPr>
        <p:spPr>
          <a:xfrm>
            <a:off x="4787900" y="4581525"/>
            <a:ext cx="4356100" cy="1195388"/>
          </a:xfrm>
        </p:spPr>
        <p:txBody>
          <a:bodyPr/>
          <a:lstStyle/>
          <a:p>
            <a:r>
              <a:rPr lang="zh-CN" altLang="en-US" sz="1800" dirty="0" smtClean="0">
                <a:solidFill>
                  <a:schemeClr val="tx2"/>
                </a:solidFill>
              </a:rPr>
              <a:t>姓名：吕高建</a:t>
            </a:r>
            <a:endParaRPr lang="en-US" altLang="zh-CN" sz="1800" dirty="0" smtClean="0">
              <a:solidFill>
                <a:schemeClr val="tx2"/>
              </a:solidFill>
            </a:endParaRPr>
          </a:p>
          <a:p>
            <a:r>
              <a:rPr lang="zh-CN" altLang="en-US" sz="1800" dirty="0" smtClean="0">
                <a:solidFill>
                  <a:schemeClr val="tx2"/>
                </a:solidFill>
              </a:rPr>
              <a:t>导师：郭延文</a:t>
            </a:r>
            <a:endParaRPr lang="en-US" altLang="zh-CN" sz="1800" dirty="0">
              <a:solidFill>
                <a:schemeClr val="tx2"/>
              </a:solidFill>
            </a:endParaRPr>
          </a:p>
          <a:p>
            <a:endParaRPr lang="en-US" altLang="zh-CN" sz="3200" b="1" dirty="0">
              <a:solidFill>
                <a:schemeClr val="tx2"/>
              </a:solidFill>
            </a:endParaRPr>
          </a:p>
          <a:p>
            <a:endParaRPr lang="en-US" altLang="zh-CN" sz="3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华文行楷" panose="02010800040101010101" pitchFamily="2" charset="-122"/>
                <a:ea typeface="华文行楷" panose="02010800040101010101" pitchFamily="2" charset="-122"/>
              </a:rPr>
              <a:t>第二章 材质表面信息提取算法 </a:t>
            </a:r>
            <a:endParaRPr lang="zh-CN" altLang="en-US" dirty="0"/>
          </a:p>
        </p:txBody>
      </p:sp>
      <p:sp>
        <p:nvSpPr>
          <p:cNvPr id="3" name="内容占位符 2"/>
          <p:cNvSpPr>
            <a:spLocks noGrp="1"/>
          </p:cNvSpPr>
          <p:nvPr>
            <p:ph idx="1"/>
          </p:nvPr>
        </p:nvSpPr>
        <p:spPr/>
        <p:txBody>
          <a:bodyPr/>
          <a:lstStyle/>
          <a:p>
            <a:r>
              <a:rPr lang="zh-CN" altLang="en-US" dirty="0" smtClean="0">
                <a:latin typeface="华文行楷" panose="02010800040101010101" pitchFamily="2" charset="-122"/>
                <a:ea typeface="华文行楷" panose="02010800040101010101" pitchFamily="2" charset="-122"/>
              </a:rPr>
              <a:t>图片准备</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滤除高光组（使用</a:t>
            </a:r>
            <a:r>
              <a:rPr lang="en-US" altLang="zh-CN" dirty="0" smtClean="0">
                <a:ea typeface="华文行楷" panose="02010800040101010101" pitchFamily="2" charset="-122"/>
              </a:rPr>
              <a:t>CPL</a:t>
            </a:r>
            <a:r>
              <a:rPr lang="zh-CN" altLang="en-US" dirty="0" smtClean="0">
                <a:latin typeface="华文行楷" panose="02010800040101010101" pitchFamily="2" charset="-122"/>
                <a:ea typeface="华文行楷" panose="02010800040101010101" pitchFamily="2" charset="-122"/>
              </a:rPr>
              <a:t>）</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t> </a:t>
            </a:r>
            <a:r>
              <a:rPr lang="en-US" altLang="zh-CN" dirty="0" smtClean="0"/>
              <a:t>        </a:t>
            </a:r>
            <a:r>
              <a:rPr lang="en-US" altLang="zh-CN" sz="2000" i="1" dirty="0" smtClean="0"/>
              <a:t>Image_T</a:t>
            </a:r>
            <a:r>
              <a:rPr lang="en-US" altLang="zh-CN" sz="2000" dirty="0" smtClean="0"/>
              <a:t>1</a:t>
            </a:r>
            <a:r>
              <a:rPr lang="zh-CN" altLang="en-US" sz="2000" dirty="0" smtClean="0"/>
              <a:t>，</a:t>
            </a:r>
            <a:r>
              <a:rPr lang="en-US" altLang="zh-CN" sz="2000" i="1" dirty="0" smtClean="0"/>
              <a:t>Image_E</a:t>
            </a:r>
            <a:r>
              <a:rPr lang="en-US" altLang="zh-CN" sz="2000" dirty="0" smtClean="0"/>
              <a:t>1</a:t>
            </a:r>
            <a:r>
              <a:rPr lang="zh-CN" altLang="en-US" sz="2000" dirty="0"/>
              <a:t>，</a:t>
            </a:r>
            <a:r>
              <a:rPr lang="en-US" altLang="zh-CN" sz="2000" i="1" dirty="0" smtClean="0"/>
              <a:t>Image_W</a:t>
            </a:r>
            <a:r>
              <a:rPr lang="en-US" altLang="zh-CN" sz="2000" dirty="0" smtClean="0"/>
              <a:t>1</a:t>
            </a:r>
            <a:r>
              <a:rPr lang="zh-CN" altLang="en-US" sz="2000" dirty="0" smtClean="0"/>
              <a:t>，</a:t>
            </a:r>
            <a:r>
              <a:rPr lang="en-US" altLang="zh-CN" sz="2000" dirty="0" smtClean="0"/>
              <a:t>image_F1</a:t>
            </a:r>
          </a:p>
          <a:p>
            <a:pPr marL="0" indent="0">
              <a:buNone/>
            </a:pPr>
            <a:r>
              <a:rPr lang="en-US" altLang="zh-CN" sz="2000" i="1" dirty="0"/>
              <a:t> </a:t>
            </a:r>
            <a:r>
              <a:rPr lang="en-US" altLang="zh-CN" sz="2000" i="1" dirty="0" smtClean="0"/>
              <a:t>            Image_N</a:t>
            </a:r>
            <a:r>
              <a:rPr lang="en-US" altLang="zh-CN" sz="2000" dirty="0" smtClean="0"/>
              <a:t>1</a:t>
            </a:r>
            <a:r>
              <a:rPr lang="zh-CN" altLang="en-US" sz="2000" dirty="0" smtClean="0"/>
              <a:t>，</a:t>
            </a:r>
            <a:r>
              <a:rPr lang="en-US" altLang="zh-CN" sz="2000" i="1" dirty="0" smtClean="0"/>
              <a:t>Image _S</a:t>
            </a:r>
            <a:r>
              <a:rPr lang="en-US" altLang="zh-CN" sz="2000" dirty="0" smtClean="0"/>
              <a:t>1</a:t>
            </a:r>
            <a:r>
              <a:rPr lang="zh-CN" altLang="en-US" sz="2000" dirty="0"/>
              <a:t>，</a:t>
            </a:r>
            <a:r>
              <a:rPr lang="en-US" altLang="zh-CN" sz="2000" i="1" dirty="0" smtClean="0"/>
              <a:t>Image_B</a:t>
            </a:r>
            <a:r>
              <a:rPr lang="en-US" altLang="zh-CN" sz="2000" dirty="0" smtClean="0"/>
              <a:t>1</a:t>
            </a:r>
          </a:p>
          <a:p>
            <a:pPr marL="0" indent="0">
              <a:buNone/>
            </a:pPr>
            <a:r>
              <a:rPr lang="zh-CN" altLang="en-US" dirty="0" smtClean="0">
                <a:latin typeface="华文行楷" panose="02010800040101010101" pitchFamily="2" charset="-122"/>
                <a:ea typeface="华文行楷" panose="02010800040101010101" pitchFamily="2" charset="-122"/>
              </a:rPr>
              <a:t>     未滤除高光组</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sz="2000" i="1" dirty="0" smtClean="0"/>
              <a:t>           Image_T2 </a:t>
            </a:r>
            <a:r>
              <a:rPr lang="zh-CN" altLang="en-US" sz="2000" i="1" dirty="0"/>
              <a:t>， </a:t>
            </a:r>
            <a:r>
              <a:rPr lang="en-US" altLang="zh-CN" sz="2000" i="1" dirty="0" smtClean="0"/>
              <a:t>Image_E2 </a:t>
            </a:r>
            <a:r>
              <a:rPr lang="zh-CN" altLang="en-US" sz="2000" i="1" dirty="0"/>
              <a:t>， </a:t>
            </a:r>
            <a:r>
              <a:rPr lang="en-US" altLang="zh-CN" sz="2000" i="1" dirty="0" smtClean="0"/>
              <a:t>Image_W2 </a:t>
            </a:r>
            <a:r>
              <a:rPr lang="zh-CN" altLang="en-US" sz="2000" i="1" dirty="0"/>
              <a:t>，</a:t>
            </a:r>
            <a:br>
              <a:rPr lang="zh-CN" altLang="en-US" sz="2000" i="1" dirty="0"/>
            </a:br>
            <a:r>
              <a:rPr lang="zh-CN" altLang="en-US" sz="2000" i="1" dirty="0" smtClean="0"/>
              <a:t>           </a:t>
            </a:r>
            <a:r>
              <a:rPr lang="en-US" altLang="zh-CN" sz="2000" i="1" dirty="0" smtClean="0"/>
              <a:t>image_F2 , Image_N2 </a:t>
            </a:r>
            <a:r>
              <a:rPr lang="zh-CN" altLang="en-US" sz="2000" i="1" dirty="0"/>
              <a:t>，</a:t>
            </a:r>
            <a:r>
              <a:rPr lang="en-US" altLang="zh-CN" sz="2000" i="1" dirty="0" smtClean="0"/>
              <a:t>Image_S2 </a:t>
            </a:r>
            <a:r>
              <a:rPr lang="en-US" altLang="zh-CN" dirty="0"/>
              <a:t/>
            </a:r>
            <a:br>
              <a:rPr lang="en-US" altLang="zh-CN" dirty="0"/>
            </a:br>
            <a:r>
              <a:rPr lang="en-US" altLang="zh-CN" dirty="0"/>
              <a:t/>
            </a:r>
            <a:br>
              <a:rPr lang="en-US" altLang="zh-CN" dirty="0"/>
            </a:b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10</a:t>
            </a:fld>
            <a:endParaRPr lang="en-US" altLang="zh-CN"/>
          </a:p>
        </p:txBody>
      </p:sp>
    </p:spTree>
    <p:extLst>
      <p:ext uri="{BB962C8B-B14F-4D97-AF65-F5344CB8AC3E}">
        <p14:creationId xmlns:p14="http://schemas.microsoft.com/office/powerpoint/2010/main" val="288711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latin typeface="华文行楷" panose="02010800040101010101" pitchFamily="2" charset="-122"/>
                    <a:ea typeface="华文行楷" panose="02010800040101010101" pitchFamily="2" charset="-122"/>
                  </a:rPr>
                  <a:t>矫正算法</a:t>
                </a:r>
                <a:endParaRPr lang="en-US" altLang="zh-CN" dirty="0" smtClean="0"/>
              </a:p>
              <a:p>
                <a:pPr>
                  <a:buFont typeface="Wingdings" panose="05000000000000000000" pitchFamily="2" charset="2"/>
                  <a:buChar char="Ø"/>
                </a:pPr>
                <a:r>
                  <a:rPr lang="zh-CN" altLang="en-US" sz="2400" dirty="0" smtClean="0">
                    <a:latin typeface="华文行楷" panose="02010800040101010101" pitchFamily="2" charset="-122"/>
                    <a:ea typeface="华文行楷" panose="02010800040101010101" pitchFamily="2" charset="-122"/>
                  </a:rPr>
                  <a:t>颜色矫正</a:t>
                </a:r>
                <a:r>
                  <a:rPr lang="zh-CN" altLang="en-US" sz="2400" dirty="0">
                    <a:latin typeface="华文行楷" panose="02010800040101010101" pitchFamily="2" charset="-122"/>
                    <a:ea typeface="华文行楷" panose="02010800040101010101" pitchFamily="2" charset="-122"/>
                  </a:rPr>
                  <a:t>：</a:t>
                </a:r>
                <a:r>
                  <a:rPr lang="zh-CN" altLang="en-US" sz="2400" dirty="0" smtClean="0">
                    <a:latin typeface="华文行楷" panose="02010800040101010101" pitchFamily="2" charset="-122"/>
                    <a:ea typeface="华文行楷" panose="02010800040101010101" pitchFamily="2" charset="-122"/>
                  </a:rPr>
                  <a:t>标准色卡</a:t>
                </a:r>
                <a:r>
                  <a:rPr lang="zh-CN" altLang="en-US" sz="2400" dirty="0">
                    <a:latin typeface="华文行楷" panose="02010800040101010101" pitchFamily="2" charset="-122"/>
                    <a:ea typeface="华文行楷" panose="02010800040101010101" pitchFamily="2" charset="-122"/>
                  </a:rPr>
                  <a:t>，</a:t>
                </a:r>
                <a:r>
                  <a:rPr lang="zh-CN" altLang="en-US" sz="2400" dirty="0" smtClean="0">
                    <a:latin typeface="华文行楷" panose="02010800040101010101" pitchFamily="2" charset="-122"/>
                    <a:ea typeface="华文行楷" panose="02010800040101010101" pitchFamily="2" charset="-122"/>
                  </a:rPr>
                  <a:t>白平衡矫正</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sz="2400" dirty="0" smtClean="0">
                    <a:latin typeface="华文行楷" panose="02010800040101010101" pitchFamily="2" charset="-122"/>
                    <a:ea typeface="华文行楷" panose="02010800040101010101" pitchFamily="2" charset="-122"/>
                  </a:rPr>
                  <a:t>畸变矫正：张正友矫正算法</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sz="2400" dirty="0" smtClean="0">
                    <a:latin typeface="华文行楷" panose="02010800040101010101" pitchFamily="2" charset="-122"/>
                    <a:ea typeface="华文行楷" panose="02010800040101010101" pitchFamily="2" charset="-122"/>
                  </a:rPr>
                  <a:t>光线矫正：补偿及公式法</a:t>
                </a:r>
                <a:endParaRPr lang="en-US" altLang="zh-CN" sz="2400" dirty="0" smtClean="0">
                  <a:latin typeface="华文行楷" panose="02010800040101010101" pitchFamily="2" charset="-122"/>
                  <a:ea typeface="华文行楷" panose="0201080004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华文行楷" panose="02010800040101010101" pitchFamily="2" charset="-122"/>
                        </a:rPr>
                        <m:t>𝑛𝑒𝑤𝐼𝑚𝑔</m:t>
                      </m:r>
                      <m:r>
                        <a:rPr lang="en-US" altLang="zh-CN" sz="1800" b="0" i="1" smtClean="0">
                          <a:latin typeface="Cambria Math" panose="02040503050406030204" pitchFamily="18" charset="0"/>
                          <a:ea typeface="华文行楷" panose="02010800040101010101" pitchFamily="2" charset="-122"/>
                        </a:rPr>
                        <m:t>=</m:t>
                      </m:r>
                      <m:sSub>
                        <m:sSubPr>
                          <m:ctrlPr>
                            <a:rPr lang="en-US" altLang="zh-CN" sz="1800" b="0" i="1" smtClean="0">
                              <a:latin typeface="Cambria Math" panose="02040503050406030204" pitchFamily="18" charset="0"/>
                              <a:ea typeface="华文行楷" panose="02010800040101010101" pitchFamily="2" charset="-122"/>
                            </a:rPr>
                          </m:ctrlPr>
                        </m:sSubPr>
                        <m:e>
                          <m:r>
                            <a:rPr lang="en-US" altLang="zh-CN" sz="1800" b="0" i="1" smtClean="0">
                              <a:latin typeface="Cambria Math" panose="02040503050406030204" pitchFamily="18" charset="0"/>
                              <a:ea typeface="华文行楷" panose="02010800040101010101" pitchFamily="2" charset="-122"/>
                            </a:rPr>
                            <m:t>𝑖𝑚𝑎𝑔𝑒</m:t>
                          </m:r>
                        </m:e>
                        <m:sub>
                          <m:r>
                            <a:rPr lang="en-US" altLang="zh-CN" sz="1800" b="0" i="1" smtClean="0">
                              <a:latin typeface="Cambria Math" panose="02040503050406030204" pitchFamily="18" charset="0"/>
                              <a:ea typeface="华文行楷" panose="02010800040101010101" pitchFamily="2" charset="-122"/>
                            </a:rPr>
                            <m:t>𝐷</m:t>
                          </m:r>
                        </m:sub>
                      </m:sSub>
                      <m:r>
                        <a:rPr lang="en-US" altLang="zh-CN" sz="1800" b="0" i="1" smtClean="0">
                          <a:latin typeface="Cambria Math" panose="02040503050406030204" pitchFamily="18" charset="0"/>
                          <a:ea typeface="华文行楷" panose="02010800040101010101" pitchFamily="2" charset="-122"/>
                        </a:rPr>
                        <m:t>+</m:t>
                      </m:r>
                      <m:sSub>
                        <m:sSubPr>
                          <m:ctrlPr>
                            <a:rPr lang="en-US" altLang="zh-CN" sz="1800" b="0" i="1" smtClean="0">
                              <a:latin typeface="Cambria Math" panose="02040503050406030204" pitchFamily="18" charset="0"/>
                              <a:ea typeface="华文行楷" panose="02010800040101010101" pitchFamily="2" charset="-122"/>
                            </a:rPr>
                          </m:ctrlPr>
                        </m:sSubPr>
                        <m:e>
                          <m:r>
                            <a:rPr lang="en-US" altLang="zh-CN" sz="1800" b="0" i="1" smtClean="0">
                              <a:latin typeface="Cambria Math" panose="02040503050406030204" pitchFamily="18" charset="0"/>
                              <a:ea typeface="华文行楷" panose="02010800040101010101" pitchFamily="2" charset="-122"/>
                            </a:rPr>
                            <m:t>𝑐𝑜𝑚𝑝</m:t>
                          </m:r>
                        </m:e>
                        <m:sub>
                          <m:r>
                            <a:rPr lang="en-US" altLang="zh-CN" sz="1800" b="0" i="1" smtClean="0">
                              <a:latin typeface="Cambria Math" panose="02040503050406030204" pitchFamily="18" charset="0"/>
                              <a:ea typeface="华文行楷" panose="02010800040101010101" pitchFamily="2" charset="-122"/>
                            </a:rPr>
                            <m:t>𝐷</m:t>
                          </m:r>
                        </m:sub>
                      </m:sSub>
                      <m:r>
                        <a:rPr lang="en-US" altLang="zh-CN" sz="1800" b="0" i="1" smtClean="0">
                          <a:latin typeface="Cambria Math" panose="02040503050406030204" pitchFamily="18" charset="0"/>
                          <a:ea typeface="华文行楷" panose="02010800040101010101" pitchFamily="2" charset="-122"/>
                        </a:rPr>
                        <m:t>∗</m:t>
                      </m:r>
                      <m:d>
                        <m:dPr>
                          <m:ctrlPr>
                            <a:rPr lang="en-US" altLang="zh-CN" sz="1800" b="0" i="1" smtClean="0">
                              <a:latin typeface="Cambria Math" panose="02040503050406030204" pitchFamily="18" charset="0"/>
                              <a:ea typeface="华文行楷" panose="02010800040101010101" pitchFamily="2" charset="-122"/>
                            </a:rPr>
                          </m:ctrlPr>
                        </m:dPr>
                        <m:e>
                          <m:f>
                            <m:fPr>
                              <m:ctrlPr>
                                <a:rPr lang="en-US" altLang="zh-CN" sz="1800" b="0" i="1" smtClean="0">
                                  <a:latin typeface="Cambria Math" panose="02040503050406030204" pitchFamily="18" charset="0"/>
                                  <a:ea typeface="华文行楷" panose="02010800040101010101" pitchFamily="2" charset="-122"/>
                                </a:rPr>
                              </m:ctrlPr>
                            </m:fPr>
                            <m:num>
                              <m:r>
                                <a:rPr lang="en-US" altLang="zh-CN" sz="1800" b="0" i="1" smtClean="0">
                                  <a:latin typeface="Cambria Math" panose="02040503050406030204" pitchFamily="18" charset="0"/>
                                  <a:ea typeface="华文行楷" panose="02010800040101010101" pitchFamily="2" charset="-122"/>
                                </a:rPr>
                                <m:t>𝑎𝑣𝑔</m:t>
                              </m:r>
                              <m:d>
                                <m:dPr>
                                  <m:ctrlPr>
                                    <a:rPr lang="en-US" altLang="zh-CN" sz="1800" b="0" i="1" smtClean="0">
                                      <a:latin typeface="Cambria Math" panose="02040503050406030204" pitchFamily="18" charset="0"/>
                                      <a:ea typeface="华文行楷" panose="02010800040101010101" pitchFamily="2" charset="-122"/>
                                    </a:rPr>
                                  </m:ctrlPr>
                                </m:dPr>
                                <m:e>
                                  <m:sSub>
                                    <m:sSubPr>
                                      <m:ctrlPr>
                                        <a:rPr lang="en-US" altLang="zh-CN" sz="1800" b="0" i="1" smtClean="0">
                                          <a:latin typeface="Cambria Math" panose="02040503050406030204" pitchFamily="18" charset="0"/>
                                          <a:ea typeface="华文行楷" panose="02010800040101010101" pitchFamily="2" charset="-122"/>
                                        </a:rPr>
                                      </m:ctrlPr>
                                    </m:sSubPr>
                                    <m:e>
                                      <m:r>
                                        <a:rPr lang="en-US" altLang="zh-CN" sz="1800" b="0" i="1" smtClean="0">
                                          <a:latin typeface="Cambria Math" panose="02040503050406030204" pitchFamily="18" charset="0"/>
                                          <a:ea typeface="华文行楷" panose="02010800040101010101" pitchFamily="2" charset="-122"/>
                                        </a:rPr>
                                        <m:t>𝑖𝑚𝑎𝑔𝑒</m:t>
                                      </m:r>
                                    </m:e>
                                    <m:sub>
                                      <m:r>
                                        <a:rPr lang="en-US" altLang="zh-CN" sz="1800" b="0" i="1" smtClean="0">
                                          <a:latin typeface="Cambria Math" panose="02040503050406030204" pitchFamily="18" charset="0"/>
                                          <a:ea typeface="华文行楷" panose="02010800040101010101" pitchFamily="2" charset="-122"/>
                                        </a:rPr>
                                        <m:t>𝐿</m:t>
                                      </m:r>
                                    </m:sub>
                                  </m:sSub>
                                </m:e>
                              </m:d>
                            </m:num>
                            <m:den>
                              <m:r>
                                <a:rPr lang="en-US" altLang="zh-CN" sz="1800" b="0" i="1" smtClean="0">
                                  <a:latin typeface="Cambria Math" panose="02040503050406030204" pitchFamily="18" charset="0"/>
                                  <a:ea typeface="华文行楷" panose="02010800040101010101" pitchFamily="2" charset="-122"/>
                                </a:rPr>
                                <m:t>𝑎𝑣𝑔</m:t>
                              </m:r>
                              <m:d>
                                <m:dPr>
                                  <m:ctrlPr>
                                    <a:rPr lang="en-US" altLang="zh-CN" sz="1800" b="0" i="1" smtClean="0">
                                      <a:latin typeface="Cambria Math" panose="02040503050406030204" pitchFamily="18" charset="0"/>
                                      <a:ea typeface="华文行楷" panose="02010800040101010101" pitchFamily="2" charset="-122"/>
                                    </a:rPr>
                                  </m:ctrlPr>
                                </m:dPr>
                                <m:e>
                                  <m:sSub>
                                    <m:sSubPr>
                                      <m:ctrlPr>
                                        <a:rPr lang="en-US" altLang="zh-CN" sz="1800" b="0" i="1" smtClean="0">
                                          <a:latin typeface="Cambria Math" panose="02040503050406030204" pitchFamily="18" charset="0"/>
                                          <a:ea typeface="华文行楷" panose="02010800040101010101" pitchFamily="2" charset="-122"/>
                                        </a:rPr>
                                      </m:ctrlPr>
                                    </m:sSubPr>
                                    <m:e>
                                      <m:r>
                                        <a:rPr lang="en-US" altLang="zh-CN" sz="1800" b="0" i="1" smtClean="0">
                                          <a:latin typeface="Cambria Math" panose="02040503050406030204" pitchFamily="18" charset="0"/>
                                          <a:ea typeface="华文行楷" panose="02010800040101010101" pitchFamily="2" charset="-122"/>
                                        </a:rPr>
                                        <m:t>𝑖𝑚𝑎𝑔𝑒</m:t>
                                      </m:r>
                                    </m:e>
                                    <m:sub>
                                      <m:r>
                                        <a:rPr lang="en-US" altLang="zh-CN" sz="1800" b="0" i="1" smtClean="0">
                                          <a:latin typeface="Cambria Math" panose="02040503050406030204" pitchFamily="18" charset="0"/>
                                          <a:ea typeface="华文行楷" panose="02010800040101010101" pitchFamily="2" charset="-122"/>
                                        </a:rPr>
                                        <m:t>𝑇𝐿</m:t>
                                      </m:r>
                                    </m:sub>
                                  </m:sSub>
                                </m:e>
                              </m:d>
                            </m:den>
                          </m:f>
                        </m:e>
                      </m:d>
                      <m:r>
                        <a:rPr lang="en-US" altLang="zh-CN" sz="1800" b="0" i="1" smtClean="0">
                          <a:latin typeface="Cambria Math" panose="02040503050406030204" pitchFamily="18" charset="0"/>
                          <a:ea typeface="华文行楷" panose="02010800040101010101" pitchFamily="2" charset="-122"/>
                        </a:rPr>
                        <m:t>∗</m:t>
                      </m:r>
                      <m:r>
                        <a:rPr lang="zh-CN" altLang="en-US" sz="1800" b="0" i="1" smtClean="0">
                          <a:latin typeface="Cambria Math" panose="02040503050406030204" pitchFamily="18" charset="0"/>
                          <a:ea typeface="华文行楷" panose="02010800040101010101" pitchFamily="2" charset="-122"/>
                        </a:rPr>
                        <m:t>𝛼</m:t>
                      </m:r>
                    </m:oMath>
                  </m:oMathPara>
                </a14:m>
                <a:endParaRPr lang="en-US" altLang="zh-CN" sz="1800" b="0" dirty="0" smtClean="0">
                  <a:latin typeface="华文行楷" panose="02010800040101010101" pitchFamily="2" charset="-122"/>
                  <a:ea typeface="华文行楷" panose="02010800040101010101" pitchFamily="2" charset="-122"/>
                </a:endParaRPr>
              </a:p>
              <a:p>
                <a:pPr marL="0" indent="0">
                  <a:buNone/>
                </a:pPr>
                <a:r>
                  <a:rPr lang="zh-CN" altLang="en-US" sz="1800"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其中</a:t>
                </a:r>
                <a:endParaRPr lang="en-US" altLang="zh-CN" sz="2000" b="0" dirty="0" smtClean="0">
                  <a:latin typeface="华文行楷" panose="02010800040101010101" pitchFamily="2" charset="-122"/>
                  <a:ea typeface="华文行楷" panose="0201080004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华文行楷" panose="02010800040101010101" pitchFamily="2" charset="-122"/>
                        </a:rPr>
                        <m:t>𝐶𝑜𝑚𝑝</m:t>
                      </m:r>
                      <m:r>
                        <a:rPr lang="en-US" altLang="zh-CN" sz="1800" b="0" i="1" smtClean="0">
                          <a:latin typeface="Cambria Math" panose="02040503050406030204" pitchFamily="18" charset="0"/>
                          <a:ea typeface="华文行楷" panose="02010800040101010101" pitchFamily="2" charset="-122"/>
                        </a:rPr>
                        <m:t>=</m:t>
                      </m:r>
                      <m:sSub>
                        <m:sSubPr>
                          <m:ctrlPr>
                            <a:rPr lang="en-US" altLang="zh-CN" sz="1800" b="0" i="1" smtClean="0">
                              <a:latin typeface="Cambria Math" panose="02040503050406030204" pitchFamily="18" charset="0"/>
                              <a:ea typeface="华文行楷" panose="02010800040101010101" pitchFamily="2" charset="-122"/>
                            </a:rPr>
                          </m:ctrlPr>
                        </m:sSubPr>
                        <m:e>
                          <m:r>
                            <a:rPr lang="en-US" altLang="zh-CN" sz="1800" b="0" i="1" smtClean="0">
                              <a:latin typeface="Cambria Math" panose="02040503050406030204" pitchFamily="18" charset="0"/>
                              <a:ea typeface="华文行楷" panose="02010800040101010101" pitchFamily="2" charset="-122"/>
                            </a:rPr>
                            <m:t>𝐿𝑢𝑚𝑖𝑛𝑎𝑛𝑐𝑒</m:t>
                          </m:r>
                        </m:e>
                        <m:sub>
                          <m:r>
                            <a:rPr lang="en-US" altLang="zh-CN" sz="1800" b="0" i="1" smtClean="0">
                              <a:latin typeface="Cambria Math" panose="02040503050406030204" pitchFamily="18" charset="0"/>
                              <a:ea typeface="华文行楷" panose="02010800040101010101" pitchFamily="2" charset="-122"/>
                            </a:rPr>
                            <m:t>𝑇</m:t>
                          </m:r>
                        </m:sub>
                      </m:sSub>
                      <m:r>
                        <a:rPr lang="en-US" altLang="zh-CN" sz="1800" b="0" i="1" smtClean="0">
                          <a:latin typeface="Cambria Math" panose="02040503050406030204" pitchFamily="18" charset="0"/>
                          <a:ea typeface="华文行楷" panose="02010800040101010101" pitchFamily="2" charset="-122"/>
                        </a:rPr>
                        <m:t>−</m:t>
                      </m:r>
                      <m:sSub>
                        <m:sSubPr>
                          <m:ctrlPr>
                            <a:rPr lang="en-US" altLang="zh-CN" sz="1800" b="0" i="1" smtClean="0">
                              <a:latin typeface="Cambria Math" panose="02040503050406030204" pitchFamily="18" charset="0"/>
                              <a:ea typeface="华文行楷" panose="02010800040101010101" pitchFamily="2" charset="-122"/>
                            </a:rPr>
                          </m:ctrlPr>
                        </m:sSubPr>
                        <m:e>
                          <m:r>
                            <a:rPr lang="en-US" altLang="zh-CN" sz="1800" b="0" i="1" smtClean="0">
                              <a:latin typeface="Cambria Math" panose="02040503050406030204" pitchFamily="18" charset="0"/>
                              <a:ea typeface="华文行楷" panose="02010800040101010101" pitchFamily="2" charset="-122"/>
                            </a:rPr>
                            <m:t>𝐿𝑢𝑚𝑖𝑛𝑎𝑛𝑐𝑒</m:t>
                          </m:r>
                        </m:e>
                        <m:sub>
                          <m:r>
                            <a:rPr lang="en-US" altLang="zh-CN" sz="1800" b="0" i="1" smtClean="0">
                              <a:latin typeface="Cambria Math" panose="02040503050406030204" pitchFamily="18" charset="0"/>
                              <a:ea typeface="华文行楷" panose="02010800040101010101" pitchFamily="2" charset="-122"/>
                            </a:rPr>
                            <m:t>𝑁</m:t>
                          </m:r>
                          <m:r>
                            <a:rPr lang="en-US" altLang="zh-CN" sz="1800" b="0" i="1" smtClean="0">
                              <a:latin typeface="Cambria Math" panose="02040503050406030204" pitchFamily="18" charset="0"/>
                              <a:ea typeface="华文行楷" panose="02010800040101010101" pitchFamily="2" charset="-122"/>
                            </a:rPr>
                            <m:t>,</m:t>
                          </m:r>
                          <m:r>
                            <a:rPr lang="en-US" altLang="zh-CN" sz="1800" b="0" i="1" smtClean="0">
                              <a:latin typeface="Cambria Math" panose="02040503050406030204" pitchFamily="18" charset="0"/>
                              <a:ea typeface="华文行楷" panose="02010800040101010101" pitchFamily="2" charset="-122"/>
                            </a:rPr>
                            <m:t>𝑆</m:t>
                          </m:r>
                          <m:r>
                            <a:rPr lang="en-US" altLang="zh-CN" sz="1800" b="0" i="1" smtClean="0">
                              <a:latin typeface="Cambria Math" panose="02040503050406030204" pitchFamily="18" charset="0"/>
                              <a:ea typeface="华文行楷" panose="02010800040101010101" pitchFamily="2" charset="-122"/>
                            </a:rPr>
                            <m:t>,</m:t>
                          </m:r>
                          <m:r>
                            <a:rPr lang="en-US" altLang="zh-CN" sz="1800" b="0" i="1" smtClean="0">
                              <a:latin typeface="Cambria Math" panose="02040503050406030204" pitchFamily="18" charset="0"/>
                              <a:ea typeface="华文行楷" panose="02010800040101010101" pitchFamily="2" charset="-122"/>
                            </a:rPr>
                            <m:t>𝐸</m:t>
                          </m:r>
                          <m:r>
                            <a:rPr lang="en-US" altLang="zh-CN" sz="1800" b="0" i="1" smtClean="0">
                              <a:latin typeface="Cambria Math" panose="02040503050406030204" pitchFamily="18" charset="0"/>
                              <a:ea typeface="华文行楷" panose="02010800040101010101" pitchFamily="2" charset="-122"/>
                            </a:rPr>
                            <m:t>,</m:t>
                          </m:r>
                          <m:r>
                            <a:rPr lang="en-US" altLang="zh-CN" sz="1800" b="0" i="1" smtClean="0">
                              <a:latin typeface="Cambria Math" panose="02040503050406030204" pitchFamily="18" charset="0"/>
                              <a:ea typeface="华文行楷" panose="02010800040101010101" pitchFamily="2" charset="-122"/>
                            </a:rPr>
                            <m:t>𝑊</m:t>
                          </m:r>
                        </m:sub>
                      </m:sSub>
                      <m:r>
                        <a:rPr lang="en-US" altLang="zh-CN" sz="1800" b="0" i="1" smtClean="0">
                          <a:latin typeface="Cambria Math" panose="02040503050406030204" pitchFamily="18" charset="0"/>
                          <a:ea typeface="华文行楷" panose="02010800040101010101" pitchFamily="2" charset="-122"/>
                        </a:rPr>
                        <m:t>+</m:t>
                      </m:r>
                      <m:r>
                        <a:rPr lang="en-US" altLang="zh-CN" sz="1800" b="0" i="1" smtClean="0">
                          <a:latin typeface="Cambria Math" panose="02040503050406030204" pitchFamily="18" charset="0"/>
                          <a:ea typeface="华文行楷" panose="02010800040101010101" pitchFamily="2" charset="-122"/>
                        </a:rPr>
                        <m:t>𝑡h𝑟𝑒𝑠h𝑜𝑙𝑑</m:t>
                      </m:r>
                    </m:oMath>
                  </m:oMathPara>
                </a14:m>
                <a:endParaRPr lang="en-US" altLang="zh-CN" sz="1800" dirty="0" smtClean="0">
                  <a:latin typeface="华文行楷" panose="02010800040101010101" pitchFamily="2" charset="-122"/>
                  <a:ea typeface="华文行楷" panose="02010800040101010101" pitchFamily="2" charset="-122"/>
                </a:endParaRPr>
              </a:p>
              <a:p>
                <a:pPr marL="0" indent="0">
                  <a:buNone/>
                </a:pPr>
                <a:r>
                  <a:rPr lang="en-US" altLang="zh-CN" dirty="0"/>
                  <a:t> </a:t>
                </a:r>
                <a:r>
                  <a:rPr lang="en-US" altLang="zh-CN"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4" t="-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11</a:t>
            </a:fld>
            <a:endParaRPr lang="en-US" altLang="zh-CN"/>
          </a:p>
        </p:txBody>
      </p:sp>
    </p:spTree>
    <p:extLst>
      <p:ext uri="{BB962C8B-B14F-4D97-AF65-F5344CB8AC3E}">
        <p14:creationId xmlns:p14="http://schemas.microsoft.com/office/powerpoint/2010/main" val="410417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zh-CN" altLang="en-US" dirty="0" smtClean="0">
                <a:latin typeface="华文行楷" panose="02010800040101010101" pitchFamily="2" charset="-122"/>
                <a:ea typeface="华文行楷" panose="02010800040101010101" pitchFamily="2" charset="-122"/>
              </a:rPr>
              <a:t>软件功能</a:t>
            </a:r>
            <a:endParaRPr lang="en-US" altLang="zh-CN" dirty="0" smtClean="0">
              <a:latin typeface="华文行楷" panose="02010800040101010101" pitchFamily="2" charset="-122"/>
              <a:ea typeface="华文行楷" panose="02010800040101010101" pitchFamily="2" charset="-122"/>
            </a:endParaRPr>
          </a:p>
          <a:p>
            <a:pPr marL="441325" lvl="1" indent="0">
              <a:buNone/>
            </a:pPr>
            <a:r>
              <a:rPr lang="zh-CN" altLang="en-US" dirty="0" smtClean="0">
                <a:latin typeface="华文行楷" panose="02010800040101010101" pitchFamily="2" charset="-122"/>
                <a:ea typeface="华文行楷" panose="02010800040101010101" pitchFamily="2" charset="-122"/>
              </a:rPr>
              <a:t>矫正 </a:t>
            </a:r>
            <a:endParaRPr lang="en-US" altLang="zh-CN" dirty="0" smtClean="0">
              <a:latin typeface="华文行楷" panose="02010800040101010101" pitchFamily="2" charset="-122"/>
              <a:ea typeface="华文行楷" panose="02010800040101010101" pitchFamily="2" charset="-122"/>
            </a:endParaRPr>
          </a:p>
          <a:p>
            <a:pPr marL="441325" lvl="1"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畸变，颜色，光线</a:t>
            </a:r>
            <a:endParaRPr lang="en-US" altLang="zh-CN" sz="2000" dirty="0" smtClean="0">
              <a:latin typeface="华文行楷" panose="02010800040101010101" pitchFamily="2" charset="-122"/>
              <a:ea typeface="华文行楷" panose="02010800040101010101" pitchFamily="2" charset="-122"/>
            </a:endParaRPr>
          </a:p>
          <a:p>
            <a:pPr marL="441325" lvl="1" indent="0">
              <a:buNone/>
            </a:pPr>
            <a:r>
              <a:rPr lang="zh-CN" altLang="en-US" dirty="0" smtClean="0">
                <a:solidFill>
                  <a:srgbClr val="C00000"/>
                </a:solidFill>
                <a:latin typeface="华文行楷" panose="02010800040101010101" pitchFamily="2" charset="-122"/>
                <a:ea typeface="华文行楷" panose="02010800040101010101" pitchFamily="2" charset="-122"/>
              </a:rPr>
              <a:t>计算</a:t>
            </a:r>
            <a:endParaRPr lang="en-US" altLang="zh-CN" dirty="0" smtClean="0">
              <a:solidFill>
                <a:srgbClr val="C00000"/>
              </a:solidFill>
              <a:latin typeface="华文行楷" panose="02010800040101010101" pitchFamily="2" charset="-122"/>
              <a:ea typeface="华文行楷" panose="02010800040101010101" pitchFamily="2" charset="-122"/>
            </a:endParaRPr>
          </a:p>
          <a:p>
            <a:pPr marL="441325" lvl="1" indent="0">
              <a:buNone/>
            </a:pPr>
            <a:r>
              <a:rPr lang="en-US" altLang="zh-CN" sz="2000" dirty="0">
                <a:latin typeface="华文行楷" panose="02010800040101010101" pitchFamily="2" charset="-122"/>
                <a:ea typeface="华文行楷" panose="02010800040101010101" pitchFamily="2" charset="-122"/>
              </a:rPr>
              <a:t> </a:t>
            </a:r>
            <a:r>
              <a:rPr lang="en-US" altLang="zh-CN" sz="2000"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法线，漫反射，高光，透明度，置换</a:t>
            </a:r>
            <a:endParaRPr lang="en-US" altLang="zh-CN" sz="2000" dirty="0" smtClean="0">
              <a:latin typeface="华文行楷" panose="02010800040101010101" pitchFamily="2" charset="-122"/>
              <a:ea typeface="华文行楷" panose="02010800040101010101" pitchFamily="2" charset="-122"/>
            </a:endParaRPr>
          </a:p>
          <a:p>
            <a:pPr marL="441325" lvl="1" indent="0">
              <a:buNone/>
            </a:pPr>
            <a:r>
              <a:rPr lang="zh-CN" altLang="en-US" dirty="0" smtClean="0">
                <a:latin typeface="华文行楷" panose="02010800040101010101" pitchFamily="2" charset="-122"/>
                <a:ea typeface="华文行楷" panose="02010800040101010101" pitchFamily="2" charset="-122"/>
              </a:rPr>
              <a:t>拼接处理</a:t>
            </a:r>
            <a:endParaRPr lang="en-US" altLang="zh-CN" dirty="0" smtClean="0">
              <a:latin typeface="华文行楷" panose="02010800040101010101" pitchFamily="2" charset="-122"/>
              <a:ea typeface="华文行楷" panose="02010800040101010101" pitchFamily="2" charset="-122"/>
            </a:endParaRPr>
          </a:p>
          <a:p>
            <a:pPr marL="441325" lvl="1"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图像拼接，</a:t>
            </a:r>
            <a:r>
              <a:rPr lang="zh-CN" altLang="en-US" sz="2000" dirty="0">
                <a:latin typeface="华文行楷" panose="02010800040101010101" pitchFamily="2" charset="-122"/>
                <a:ea typeface="华文行楷" panose="02010800040101010101" pitchFamily="2" charset="-122"/>
              </a:rPr>
              <a:t>亮度</a:t>
            </a:r>
            <a:r>
              <a:rPr lang="zh-CN" altLang="en-US" sz="2000" dirty="0" smtClean="0">
                <a:latin typeface="华文行楷" panose="02010800040101010101" pitchFamily="2" charset="-122"/>
                <a:ea typeface="华文行楷" panose="02010800040101010101" pitchFamily="2" charset="-122"/>
              </a:rPr>
              <a:t>、饱和度调整</a:t>
            </a:r>
            <a:endParaRPr lang="en-US" altLang="zh-CN" sz="2000" dirty="0" smtClean="0">
              <a:latin typeface="华文行楷" panose="02010800040101010101" pitchFamily="2" charset="-122"/>
              <a:ea typeface="华文行楷" panose="02010800040101010101" pitchFamily="2" charset="-122"/>
            </a:endParaRPr>
          </a:p>
          <a:p>
            <a:pPr marL="441325" lvl="1"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12</a:t>
            </a:fld>
            <a:endParaRPr lang="en-US" altLang="zh-CN"/>
          </a:p>
        </p:txBody>
      </p:sp>
    </p:spTree>
    <p:extLst>
      <p:ext uri="{BB962C8B-B14F-4D97-AF65-F5344CB8AC3E}">
        <p14:creationId xmlns:p14="http://schemas.microsoft.com/office/powerpoint/2010/main" val="7069338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华文行楷" panose="02010800040101010101" pitchFamily="2" charset="-122"/>
                <a:ea typeface="华文行楷" panose="02010800040101010101" pitchFamily="2" charset="-122"/>
              </a:rPr>
              <a:t>第二章 材质表面信息提取算法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latin typeface="华文行楷" panose="02010800040101010101" pitchFamily="2" charset="-122"/>
                    <a:ea typeface="华文行楷" panose="02010800040101010101" pitchFamily="2" charset="-122"/>
                  </a:rPr>
                  <a:t>算法详述</a:t>
                </a:r>
                <a:endParaRPr lang="en-US" altLang="zh-CN" dirty="0" smtClean="0">
                  <a:latin typeface="华文行楷" panose="02010800040101010101" pitchFamily="2" charset="-122"/>
                  <a:ea typeface="华文行楷" panose="02010800040101010101" pitchFamily="2" charset="-122"/>
                </a:endParaRPr>
              </a:p>
              <a:p>
                <a:pPr marL="0" indent="0">
                  <a:buNone/>
                </a:pPr>
                <a:r>
                  <a:rPr lang="zh-CN" altLang="en-US" dirty="0" smtClean="0">
                    <a:latin typeface="华文行楷" panose="02010800040101010101" pitchFamily="2" charset="-122"/>
                    <a:ea typeface="华文行楷" panose="02010800040101010101" pitchFamily="2" charset="-122"/>
                  </a:rPr>
                  <a:t>    法线计算</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sz="2400" dirty="0" smtClean="0">
                    <a:latin typeface="华文行楷" panose="02010800040101010101" pitchFamily="2" charset="-122"/>
                    <a:ea typeface="华文行楷" panose="02010800040101010101" pitchFamily="2" charset="-122"/>
                  </a:rPr>
                  <a:t>转换为亮度图</a:t>
                </a:r>
                <a:endParaRPr lang="en-US" altLang="zh-CN" sz="2400" dirty="0" smtClean="0">
                  <a:latin typeface="华文行楷" panose="02010800040101010101" pitchFamily="2" charset="-122"/>
                  <a:ea typeface="华文行楷" panose="0201080004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400" dirty="0">
                          <a:latin typeface="Cambria Math" panose="02040503050406030204" pitchFamily="18" charset="0"/>
                        </a:rPr>
                        <m:t>L</m:t>
                      </m:r>
                      <m:r>
                        <a:rPr lang="en-US" altLang="zh-CN" sz="2400" b="0" i="1" dirty="0" smtClean="0">
                          <a:latin typeface="Cambria Math" panose="02040503050406030204" pitchFamily="18" charset="0"/>
                        </a:rPr>
                        <m:t>=(</m:t>
                      </m:r>
                      <m:r>
                        <m:rPr>
                          <m:sty m:val="p"/>
                        </m:rPr>
                        <a:rPr lang="en-US" altLang="zh-CN" sz="2400" i="1" dirty="0">
                          <a:latin typeface="Cambria Math" panose="02040503050406030204" pitchFamily="18" charset="0"/>
                        </a:rPr>
                        <m:t>max</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𝑟</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𝑔</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𝑏</m:t>
                          </m:r>
                        </m:e>
                      </m:d>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min</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𝑟</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𝑔</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𝑏</m:t>
                      </m:r>
                      <m:r>
                        <a:rPr lang="en-US" altLang="zh-CN" sz="2400" b="0" i="1" dirty="0" smtClean="0">
                          <a:latin typeface="Cambria Math" panose="02040503050406030204" pitchFamily="18" charset="0"/>
                        </a:rPr>
                        <m:t>))/(2∗255.0)</m:t>
                      </m:r>
                    </m:oMath>
                  </m:oMathPara>
                </a14:m>
                <a:endParaRPr lang="en-US" altLang="zh-CN" sz="2400" dirty="0" smtClean="0"/>
              </a:p>
              <a:p>
                <a:pPr>
                  <a:buFont typeface="Wingdings" panose="05000000000000000000" pitchFamily="2" charset="2"/>
                  <a:buChar char="Ø"/>
                </a:pPr>
                <a:r>
                  <a:rPr lang="zh-CN" altLang="en-US" sz="2400" dirty="0" smtClean="0">
                    <a:latin typeface="华文行楷" panose="02010800040101010101" pitchFamily="2" charset="-122"/>
                    <a:ea typeface="华文行楷" panose="02010800040101010101" pitchFamily="2" charset="-122"/>
                  </a:rPr>
                  <a:t>新建两个三通道图片</a:t>
                </a:r>
                <a:r>
                  <a:rPr lang="en-US" altLang="zh-CN" sz="2400" dirty="0" err="1" smtClean="0">
                    <a:ea typeface="华文行楷" panose="02010800040101010101" pitchFamily="2" charset="-122"/>
                  </a:rPr>
                  <a:t>SouthEast</a:t>
                </a:r>
                <a:r>
                  <a:rPr lang="zh-CN" altLang="en-US" sz="2400" dirty="0" smtClean="0">
                    <a:latin typeface="华文行楷" panose="02010800040101010101" pitchFamily="2" charset="-122"/>
                    <a:ea typeface="华文行楷" panose="02010800040101010101" pitchFamily="2" charset="-122"/>
                  </a:rPr>
                  <a:t>和</a:t>
                </a:r>
                <a:r>
                  <a:rPr lang="en-US" altLang="zh-CN" sz="2400" dirty="0" err="1" smtClean="0">
                    <a:ea typeface="华文行楷" panose="02010800040101010101" pitchFamily="2" charset="-122"/>
                  </a:rPr>
                  <a:t>NorthWest</a:t>
                </a:r>
                <a:endParaRPr lang="en-US" altLang="zh-CN" sz="2400" dirty="0">
                  <a:ea typeface="华文行楷" panose="02010800040101010101" pitchFamily="2" charset="-122"/>
                </a:endParaRPr>
              </a:p>
              <a:p>
                <a:pPr>
                  <a:buFont typeface="Wingdings" panose="05000000000000000000" pitchFamily="2" charset="2"/>
                  <a:buChar char="Ø"/>
                </a:pPr>
                <a:r>
                  <a:rPr lang="zh-CN" altLang="en-US" sz="2400" dirty="0" smtClean="0">
                    <a:latin typeface="华文行楷" panose="02010800040101010101" pitchFamily="2" charset="-122"/>
                    <a:ea typeface="华文行楷" panose="02010800040101010101" pitchFamily="2" charset="-122"/>
                  </a:rPr>
                  <a:t>将</a:t>
                </a:r>
                <a:r>
                  <a:rPr lang="en-US" altLang="zh-CN" sz="2400" dirty="0" err="1" smtClean="0"/>
                  <a:t>Image_S</a:t>
                </a:r>
                <a:r>
                  <a:rPr lang="zh-CN" altLang="en-US" sz="2400" dirty="0" smtClean="0">
                    <a:latin typeface="华文行楷" panose="02010800040101010101" pitchFamily="2" charset="-122"/>
                    <a:ea typeface="华文行楷" panose="02010800040101010101" pitchFamily="2" charset="-122"/>
                  </a:rPr>
                  <a:t>作为</a:t>
                </a:r>
                <a:r>
                  <a:rPr lang="en-US" altLang="zh-CN" sz="2400" dirty="0" err="1" smtClean="0">
                    <a:ea typeface="华文行楷" panose="02010800040101010101" pitchFamily="2" charset="-122"/>
                  </a:rPr>
                  <a:t>SouthEast</a:t>
                </a:r>
                <a:r>
                  <a:rPr lang="zh-CN" altLang="en-US" sz="2400" dirty="0" smtClean="0">
                    <a:latin typeface="华文行楷" panose="02010800040101010101" pitchFamily="2" charset="-122"/>
                    <a:ea typeface="华文行楷" panose="02010800040101010101" pitchFamily="2" charset="-122"/>
                  </a:rPr>
                  <a:t>的</a:t>
                </a:r>
                <a:r>
                  <a:rPr lang="en-US" altLang="zh-CN" sz="2400" dirty="0" smtClean="0">
                    <a:ea typeface="华文行楷" panose="02010800040101010101" pitchFamily="2" charset="-122"/>
                  </a:rPr>
                  <a:t>G</a:t>
                </a:r>
                <a:r>
                  <a:rPr lang="zh-CN" altLang="en-US" sz="2400" dirty="0" smtClean="0">
                    <a:latin typeface="华文行楷" panose="02010800040101010101" pitchFamily="2" charset="-122"/>
                    <a:ea typeface="华文行楷" panose="02010800040101010101" pitchFamily="2" charset="-122"/>
                  </a:rPr>
                  <a:t>通道，</a:t>
                </a:r>
                <a:r>
                  <a:rPr lang="en-US" altLang="zh-CN" sz="2400" dirty="0" err="1" smtClean="0">
                    <a:ea typeface="华文行楷" panose="02010800040101010101" pitchFamily="2" charset="-122"/>
                  </a:rPr>
                  <a:t>Image_E</a:t>
                </a:r>
                <a:r>
                  <a:rPr lang="zh-CN" altLang="en-US" sz="2400" dirty="0" smtClean="0">
                    <a:latin typeface="华文行楷" panose="02010800040101010101" pitchFamily="2" charset="-122"/>
                    <a:ea typeface="华文行楷" panose="02010800040101010101" pitchFamily="2" charset="-122"/>
                  </a:rPr>
                  <a:t>作为</a:t>
                </a:r>
                <a:r>
                  <a:rPr lang="en-US" altLang="zh-CN" sz="2400" dirty="0" err="1" smtClean="0">
                    <a:ea typeface="华文行楷" panose="02010800040101010101" pitchFamily="2" charset="-122"/>
                  </a:rPr>
                  <a:t>SouthEast</a:t>
                </a:r>
                <a:r>
                  <a:rPr lang="zh-CN" altLang="en-US" sz="2400" dirty="0" smtClean="0">
                    <a:latin typeface="华文行楷" panose="02010800040101010101" pitchFamily="2" charset="-122"/>
                    <a:ea typeface="华文行楷" panose="02010800040101010101" pitchFamily="2" charset="-122"/>
                  </a:rPr>
                  <a:t>的</a:t>
                </a:r>
                <a:r>
                  <a:rPr lang="en-US" altLang="zh-CN" sz="2400" dirty="0" smtClean="0">
                    <a:ea typeface="华文行楷" panose="02010800040101010101" pitchFamily="2" charset="-122"/>
                  </a:rPr>
                  <a:t>R</a:t>
                </a:r>
                <a:r>
                  <a:rPr lang="zh-CN" altLang="en-US" sz="2400" dirty="0" smtClean="0">
                    <a:latin typeface="华文行楷" panose="02010800040101010101" pitchFamily="2" charset="-122"/>
                    <a:ea typeface="华文行楷" panose="02010800040101010101" pitchFamily="2" charset="-122"/>
                  </a:rPr>
                  <a:t>通道，调整色阶到</a:t>
                </a:r>
                <a:r>
                  <a:rPr lang="en-US" altLang="zh-CN" sz="2400" dirty="0" smtClean="0">
                    <a:latin typeface="华文行楷" panose="02010800040101010101" pitchFamily="2" charset="-122"/>
                    <a:ea typeface="华文行楷" panose="02010800040101010101" pitchFamily="2" charset="-122"/>
                  </a:rPr>
                  <a:t>0.5-1.0</a:t>
                </a:r>
              </a:p>
              <a:p>
                <a:pPr>
                  <a:buFont typeface="Wingdings" panose="05000000000000000000" pitchFamily="2" charset="2"/>
                  <a:buChar char="Ø"/>
                </a:pPr>
                <a:r>
                  <a:rPr lang="zh-CN" altLang="en-US" sz="2400" dirty="0" smtClean="0">
                    <a:latin typeface="华文行楷" panose="02010800040101010101" pitchFamily="2" charset="-122"/>
                    <a:ea typeface="华文行楷" panose="02010800040101010101" pitchFamily="2" charset="-122"/>
                  </a:rPr>
                  <a:t>将</a:t>
                </a:r>
                <a:r>
                  <a:rPr lang="en-US" altLang="zh-CN" sz="2400" dirty="0" err="1" smtClean="0">
                    <a:ea typeface="华文行楷" panose="02010800040101010101" pitchFamily="2" charset="-122"/>
                  </a:rPr>
                  <a:t>Image_N</a:t>
                </a:r>
                <a:r>
                  <a:rPr lang="zh-CN" altLang="en-US" sz="2400" dirty="0" smtClean="0">
                    <a:latin typeface="华文行楷" panose="02010800040101010101" pitchFamily="2" charset="-122"/>
                    <a:ea typeface="华文行楷" panose="02010800040101010101" pitchFamily="2" charset="-122"/>
                  </a:rPr>
                  <a:t>作为</a:t>
                </a:r>
                <a:r>
                  <a:rPr lang="en-US" altLang="zh-CN" sz="2400" dirty="0" err="1" smtClean="0">
                    <a:ea typeface="华文行楷" panose="02010800040101010101" pitchFamily="2" charset="-122"/>
                  </a:rPr>
                  <a:t>NorthWest</a:t>
                </a:r>
                <a:r>
                  <a:rPr lang="zh-CN" altLang="en-US" sz="2400" dirty="0" smtClean="0">
                    <a:latin typeface="华文行楷" panose="02010800040101010101" pitchFamily="2" charset="-122"/>
                    <a:ea typeface="华文行楷" panose="02010800040101010101" pitchFamily="2" charset="-122"/>
                  </a:rPr>
                  <a:t>的</a:t>
                </a:r>
                <a:r>
                  <a:rPr lang="en-US" altLang="zh-CN" sz="2400" dirty="0" smtClean="0">
                    <a:ea typeface="华文行楷" panose="02010800040101010101" pitchFamily="2" charset="-122"/>
                  </a:rPr>
                  <a:t>G</a:t>
                </a:r>
                <a:r>
                  <a:rPr lang="zh-CN" altLang="en-US" sz="2400" dirty="0" smtClean="0">
                    <a:latin typeface="华文行楷" panose="02010800040101010101" pitchFamily="2" charset="-122"/>
                    <a:ea typeface="华文行楷" panose="02010800040101010101" pitchFamily="2" charset="-122"/>
                  </a:rPr>
                  <a:t>通道，</a:t>
                </a:r>
                <a:r>
                  <a:rPr lang="en-US" altLang="zh-CN" sz="2400" dirty="0" err="1" smtClean="0">
                    <a:ea typeface="华文行楷" panose="02010800040101010101" pitchFamily="2" charset="-122"/>
                  </a:rPr>
                  <a:t>Image_W</a:t>
                </a:r>
                <a:r>
                  <a:rPr lang="zh-CN" altLang="en-US" sz="2400" dirty="0" smtClean="0">
                    <a:latin typeface="华文行楷" panose="02010800040101010101" pitchFamily="2" charset="-122"/>
                    <a:ea typeface="华文行楷" panose="02010800040101010101" pitchFamily="2" charset="-122"/>
                  </a:rPr>
                  <a:t>作为</a:t>
                </a:r>
                <a:r>
                  <a:rPr lang="en-US" altLang="zh-CN" sz="2400" dirty="0" err="1" smtClean="0">
                    <a:ea typeface="华文行楷" panose="02010800040101010101" pitchFamily="2" charset="-122"/>
                  </a:rPr>
                  <a:t>NorthWest</a:t>
                </a:r>
                <a:r>
                  <a:rPr lang="zh-CN" altLang="en-US" sz="2400" dirty="0" smtClean="0">
                    <a:latin typeface="华文行楷" panose="02010800040101010101" pitchFamily="2" charset="-122"/>
                    <a:ea typeface="华文行楷" panose="02010800040101010101" pitchFamily="2" charset="-122"/>
                  </a:rPr>
                  <a:t>的</a:t>
                </a:r>
                <a:r>
                  <a:rPr lang="en-US" altLang="zh-CN" sz="2400" dirty="0" smtClean="0">
                    <a:ea typeface="华文行楷" panose="02010800040101010101" pitchFamily="2" charset="-122"/>
                  </a:rPr>
                  <a:t>R</a:t>
                </a:r>
                <a:r>
                  <a:rPr lang="zh-CN" altLang="en-US" sz="2400" dirty="0" smtClean="0">
                    <a:latin typeface="华文行楷" panose="02010800040101010101" pitchFamily="2" charset="-122"/>
                    <a:ea typeface="华文行楷" panose="02010800040101010101" pitchFamily="2" charset="-122"/>
                  </a:rPr>
                  <a:t>通道，色阶调整到</a:t>
                </a:r>
                <a:r>
                  <a:rPr lang="en-US" altLang="zh-CN" sz="2400" dirty="0" smtClean="0">
                    <a:latin typeface="华文行楷" panose="02010800040101010101" pitchFamily="2" charset="-122"/>
                    <a:ea typeface="华文行楷" panose="02010800040101010101" pitchFamily="2" charset="-122"/>
                  </a:rPr>
                  <a:t>0.5-0.0</a:t>
                </a:r>
              </a:p>
              <a:p>
                <a:pPr marL="0" indent="0">
                  <a:buNone/>
                </a:pPr>
                <a:r>
                  <a:rPr lang="en-US" altLang="zh-CN" sz="2400" dirty="0"/>
                  <a:t> </a:t>
                </a:r>
                <a:r>
                  <a:rPr lang="en-US" altLang="zh-CN" sz="2400" dirty="0" smtClean="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m:rPr>
                            <m:sty m:val="p"/>
                          </m:rPr>
                          <a:rPr lang="en-US" altLang="zh-CN" sz="2400" i="1">
                            <a:latin typeface="Cambria Math" panose="02040503050406030204" pitchFamily="18" charset="0"/>
                          </a:rPr>
                          <m:t>new</m:t>
                        </m:r>
                      </m:sub>
                    </m:sSub>
                    <m:r>
                      <a:rPr lang="en-US" altLang="zh-CN" sz="2400" b="0" i="1" smtClean="0">
                        <a:latin typeface="Cambria Math" panose="02040503050406030204" pitchFamily="18" charset="0"/>
                      </a:rPr>
                      <m:t>=</m:t>
                    </m:r>
                    <m:r>
                      <m:rPr>
                        <m:sty m:val="p"/>
                      </m:rPr>
                      <a:rPr lang="en-US" altLang="zh-CN" sz="2400" i="1">
                        <a:latin typeface="Cambria Math" panose="02040503050406030204" pitchFamily="18" charset="0"/>
                      </a:rPr>
                      <m:t>P</m:t>
                    </m:r>
                    <m:r>
                      <a:rPr lang="en-US" altLang="zh-CN" sz="2400" i="1">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oMath>
                </a14:m>
                <a:endParaRPr lang="en-US" altLang="zh-CN" sz="2400" dirty="0" smtClean="0"/>
              </a:p>
              <a:p>
                <a:pPr marL="0" indent="0">
                  <a:buNone/>
                </a:pPr>
                <a:r>
                  <a:rPr lang="en-US" altLang="zh-CN" dirty="0"/>
                  <a:t> </a:t>
                </a:r>
                <a:r>
                  <a:rPr lang="en-US" altLang="zh-CN"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74" t="-12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13</a:t>
            </a:fld>
            <a:endParaRPr lang="en-US" altLang="zh-CN"/>
          </a:p>
        </p:txBody>
      </p:sp>
    </p:spTree>
    <p:extLst>
      <p:ext uri="{BB962C8B-B14F-4D97-AF65-F5344CB8AC3E}">
        <p14:creationId xmlns:p14="http://schemas.microsoft.com/office/powerpoint/2010/main" val="235244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法线计算</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sz="2400" dirty="0" smtClean="0">
                    <a:latin typeface="华文行楷" panose="02010800040101010101" pitchFamily="2" charset="-122"/>
                    <a:ea typeface="华文行楷" panose="02010800040101010101" pitchFamily="2" charset="-122"/>
                  </a:rPr>
                  <a:t>叠加方式将</a:t>
                </a:r>
                <a:r>
                  <a:rPr lang="en-US" altLang="zh-CN" sz="2400" dirty="0" err="1" smtClean="0"/>
                  <a:t>NorthWest</a:t>
                </a:r>
                <a:r>
                  <a:rPr lang="zh-CN" altLang="en-US" sz="2400" dirty="0" smtClean="0">
                    <a:latin typeface="华文行楷" panose="02010800040101010101" pitchFamily="2" charset="-122"/>
                    <a:ea typeface="华文行楷" panose="02010800040101010101" pitchFamily="2" charset="-122"/>
                  </a:rPr>
                  <a:t>与</a:t>
                </a:r>
                <a:r>
                  <a:rPr lang="en-US" altLang="zh-CN" sz="2400" dirty="0" err="1" smtClean="0"/>
                  <a:t>SouthEast</a:t>
                </a:r>
                <a:r>
                  <a:rPr lang="zh-CN" altLang="en-US" sz="2400" dirty="0" smtClean="0">
                    <a:latin typeface="华文行楷" panose="02010800040101010101" pitchFamily="2" charset="-122"/>
                    <a:ea typeface="华文行楷" panose="02010800040101010101" pitchFamily="2" charset="-122"/>
                  </a:rPr>
                  <a:t>进行</a:t>
                </a:r>
                <a:r>
                  <a:rPr lang="zh-CN" altLang="en-US" sz="2400" dirty="0" smtClean="0">
                    <a:latin typeface="华文行楷" panose="02010800040101010101" pitchFamily="2" charset="-122"/>
                    <a:ea typeface="华文行楷" panose="02010800040101010101" pitchFamily="2" charset="-122"/>
                  </a:rPr>
                  <a:t>混合</a:t>
                </a:r>
                <a:endParaRPr lang="en-US" altLang="zh-CN" sz="2400" dirty="0" smtClean="0">
                  <a:latin typeface="华文行楷" panose="02010800040101010101" pitchFamily="2" charset="-122"/>
                  <a:ea typeface="华文行楷" panose="02010800040101010101" pitchFamily="2" charset="-122"/>
                </a:endParaRPr>
              </a:p>
              <a:p>
                <a:pPr marL="0" indent="0" algn="ctr">
                  <a:buNone/>
                </a:pPr>
                <a:r>
                  <a:rPr lang="en-US" altLang="zh-CN" sz="2400" dirty="0">
                    <a:latin typeface="华文行楷" panose="02010800040101010101" pitchFamily="2" charset="-122"/>
                    <a:ea typeface="华文行楷" panose="02010800040101010101" pitchFamily="2" charset="-122"/>
                  </a:rPr>
                  <a:t> </a:t>
                </a:r>
                <a:r>
                  <a:rPr lang="en-US" altLang="zh-CN" sz="2400" dirty="0" smtClean="0">
                    <a:latin typeface="华文行楷" panose="02010800040101010101" pitchFamily="2" charset="-122"/>
                    <a:ea typeface="华文行楷" panose="02010800040101010101" pitchFamily="2" charset="-122"/>
                  </a:rPr>
                  <a:t>   </a:t>
                </a:r>
                <a14:m>
                  <m:oMath xmlns:m="http://schemas.openxmlformats.org/officeDocument/2006/math">
                    <m:r>
                      <a:rPr lang="en-US" altLang="zh-CN" sz="1800" b="0" i="1" smtClean="0">
                        <a:latin typeface="Cambria Math" panose="02040503050406030204" pitchFamily="18" charset="0"/>
                        <a:ea typeface="华文行楷" panose="02010800040101010101" pitchFamily="2" charset="-122"/>
                      </a:rPr>
                      <m:t>𝑁𝑜𝑟𝑚𝑎𝑙</m:t>
                    </m:r>
                    <m:r>
                      <a:rPr lang="en-US" altLang="zh-CN" sz="1800" b="0" i="1" smtClean="0">
                        <a:latin typeface="Cambria Math" panose="02040503050406030204" pitchFamily="18" charset="0"/>
                        <a:ea typeface="华文行楷" panose="02010800040101010101" pitchFamily="2" charset="-122"/>
                      </a:rPr>
                      <m:t>=2∗</m:t>
                    </m:r>
                    <m:r>
                      <a:rPr lang="en-US" altLang="zh-CN" sz="1800" b="0" i="1" smtClean="0">
                        <a:latin typeface="Cambria Math" panose="02040503050406030204" pitchFamily="18" charset="0"/>
                        <a:ea typeface="华文行楷" panose="02010800040101010101" pitchFamily="2" charset="-122"/>
                      </a:rPr>
                      <m:t>𝑁𝑜𝑟𝑡h𝑊𝑒𝑠𝑡</m:t>
                    </m:r>
                    <m:r>
                      <a:rPr lang="en-US" altLang="zh-CN" sz="1800" b="0" i="1" smtClean="0">
                        <a:latin typeface="Cambria Math" panose="02040503050406030204" pitchFamily="18" charset="0"/>
                        <a:ea typeface="华文行楷" panose="02010800040101010101" pitchFamily="2" charset="-122"/>
                      </a:rPr>
                      <m:t>∗</m:t>
                    </m:r>
                    <m:r>
                      <a:rPr lang="en-US" altLang="zh-CN" sz="1800" b="0" i="1" smtClean="0">
                        <a:latin typeface="Cambria Math" panose="02040503050406030204" pitchFamily="18" charset="0"/>
                        <a:ea typeface="华文行楷" panose="02010800040101010101" pitchFamily="2" charset="-122"/>
                      </a:rPr>
                      <m:t>𝑆𝑜𝑢𝑡h𝐸𝑎𝑠𝑡</m:t>
                    </m:r>
                  </m:oMath>
                </a14:m>
                <a:endParaRPr lang="en-US" altLang="zh-CN" sz="18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sz="2400" dirty="0" smtClean="0">
                    <a:ea typeface="华文行楷" panose="02010800040101010101" pitchFamily="2" charset="-122"/>
                  </a:rPr>
                  <a:t>B</a:t>
                </a:r>
                <a:r>
                  <a:rPr lang="zh-CN" altLang="en-US" sz="2400" dirty="0" smtClean="0">
                    <a:latin typeface="华文行楷" panose="02010800040101010101" pitchFamily="2" charset="-122"/>
                    <a:ea typeface="华文行楷" panose="02010800040101010101" pitchFamily="2" charset="-122"/>
                  </a:rPr>
                  <a:t>通道计算</a:t>
                </a:r>
                <a:endParaRPr lang="en-US" altLang="zh-CN" sz="2400" dirty="0" smtClean="0">
                  <a:latin typeface="华文行楷" panose="02010800040101010101" pitchFamily="2" charset="-122"/>
                  <a:ea typeface="华文行楷" panose="02010800040101010101" pitchFamily="2" charset="-122"/>
                </a:endParaRPr>
              </a:p>
              <a:p>
                <a:pPr marL="0" indent="0" algn="ctr">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14:m>
                  <m:oMath xmlns:m="http://schemas.openxmlformats.org/officeDocument/2006/math">
                    <m:r>
                      <m:rPr>
                        <m:sty m:val="p"/>
                      </m:rPr>
                      <a:rPr lang="en-US" altLang="zh-CN" sz="1800" dirty="0">
                        <a:latin typeface="Cambria Math" panose="02040503050406030204" pitchFamily="18" charset="0"/>
                        <a:ea typeface="华文行楷" panose="02010800040101010101" pitchFamily="2" charset="-122"/>
                      </a:rPr>
                      <m:t>b</m:t>
                    </m:r>
                    <m:r>
                      <a:rPr lang="en-US" altLang="zh-CN" sz="1800" b="0" i="1" dirty="0" smtClean="0">
                        <a:latin typeface="Cambria Math" panose="02040503050406030204" pitchFamily="18" charset="0"/>
                        <a:ea typeface="华文行楷" panose="02010800040101010101" pitchFamily="2" charset="-122"/>
                      </a:rPr>
                      <m:t>=2.0</m:t>
                    </m:r>
                    <m:r>
                      <a:rPr lang="zh-CN" altLang="en-US" sz="1800" b="0" i="1" dirty="0" smtClean="0">
                        <a:latin typeface="Cambria Math" panose="02040503050406030204" pitchFamily="18" charset="0"/>
                        <a:ea typeface="华文行楷" panose="02010800040101010101" pitchFamily="2" charset="-122"/>
                      </a:rPr>
                      <m:t>∗</m:t>
                    </m:r>
                    <m:d>
                      <m:dPr>
                        <m:begChr m:val="（"/>
                        <m:endChr m:val="）"/>
                        <m:ctrlPr>
                          <a:rPr lang="zh-CN" altLang="en-US" sz="1800" i="1" dirty="0" smtClean="0">
                            <a:latin typeface="Cambria Math" panose="02040503050406030204" pitchFamily="18" charset="0"/>
                            <a:ea typeface="华文行楷" panose="02010800040101010101" pitchFamily="2" charset="-122"/>
                          </a:rPr>
                        </m:ctrlPr>
                      </m:dPr>
                      <m:e>
                        <m:rad>
                          <m:radPr>
                            <m:degHide m:val="on"/>
                            <m:ctrlPr>
                              <a:rPr lang="zh-CN" altLang="en-US" sz="1800" i="1" dirty="0" smtClean="0">
                                <a:latin typeface="Cambria Math" panose="02040503050406030204" pitchFamily="18" charset="0"/>
                                <a:ea typeface="华文行楷" panose="02010800040101010101" pitchFamily="2" charset="-122"/>
                              </a:rPr>
                            </m:ctrlPr>
                          </m:radPr>
                          <m:deg/>
                          <m:e>
                            <m:r>
                              <a:rPr lang="en-US" altLang="zh-CN" sz="1800" b="0" i="1" dirty="0" smtClean="0">
                                <a:latin typeface="Cambria Math" panose="02040503050406030204" pitchFamily="18" charset="0"/>
                                <a:ea typeface="华文行楷" panose="02010800040101010101" pitchFamily="2" charset="-122"/>
                              </a:rPr>
                              <m:t>1.0−(</m:t>
                            </m:r>
                            <m:sSup>
                              <m:sSupPr>
                                <m:ctrlPr>
                                  <a:rPr lang="en-US" altLang="zh-CN" sz="1800" b="0" i="1" dirty="0" smtClean="0">
                                    <a:latin typeface="Cambria Math" panose="02040503050406030204" pitchFamily="18" charset="0"/>
                                    <a:ea typeface="华文行楷" panose="02010800040101010101" pitchFamily="2" charset="-122"/>
                                  </a:rPr>
                                </m:ctrlPr>
                              </m:sSupPr>
                              <m:e>
                                <m:d>
                                  <m:dPr>
                                    <m:ctrlPr>
                                      <a:rPr lang="en-US" altLang="zh-CN" sz="1800" b="0" i="1" dirty="0" smtClean="0">
                                        <a:latin typeface="Cambria Math" panose="02040503050406030204" pitchFamily="18" charset="0"/>
                                        <a:ea typeface="华文行楷" panose="02010800040101010101" pitchFamily="2" charset="-122"/>
                                      </a:rPr>
                                    </m:ctrlPr>
                                  </m:dPr>
                                  <m:e>
                                    <m:r>
                                      <a:rPr lang="en-US" altLang="zh-CN" sz="1800" b="0" i="1" dirty="0" smtClean="0">
                                        <a:latin typeface="Cambria Math" panose="02040503050406030204" pitchFamily="18" charset="0"/>
                                        <a:ea typeface="华文行楷" panose="02010800040101010101" pitchFamily="2" charset="-122"/>
                                      </a:rPr>
                                      <m:t>𝑟</m:t>
                                    </m:r>
                                    <m:r>
                                      <a:rPr lang="en-US" altLang="zh-CN" sz="1800" b="0" i="1" dirty="0" smtClean="0">
                                        <a:latin typeface="Cambria Math" panose="02040503050406030204" pitchFamily="18" charset="0"/>
                                        <a:ea typeface="华文行楷" panose="02010800040101010101" pitchFamily="2" charset="-122"/>
                                      </a:rPr>
                                      <m:t>−0.5</m:t>
                                    </m:r>
                                  </m:e>
                                </m:d>
                              </m:e>
                              <m:sup>
                                <m:r>
                                  <a:rPr lang="en-US" altLang="zh-CN" sz="1800" b="0" i="1" dirty="0" smtClean="0">
                                    <a:latin typeface="Cambria Math" panose="02040503050406030204" pitchFamily="18" charset="0"/>
                                    <a:ea typeface="华文行楷" panose="02010800040101010101" pitchFamily="2" charset="-122"/>
                                  </a:rPr>
                                  <m:t>2</m:t>
                                </m:r>
                              </m:sup>
                            </m:sSup>
                            <m:r>
                              <a:rPr lang="en-US" altLang="zh-CN" sz="1800" b="0" i="1" dirty="0" smtClean="0">
                                <a:latin typeface="Cambria Math" panose="02040503050406030204" pitchFamily="18" charset="0"/>
                                <a:ea typeface="华文行楷" panose="02010800040101010101" pitchFamily="2" charset="-122"/>
                              </a:rPr>
                              <m:t>+</m:t>
                            </m:r>
                            <m:sSup>
                              <m:sSupPr>
                                <m:ctrlPr>
                                  <a:rPr lang="en-US" altLang="zh-CN" sz="1800" b="0" i="1" dirty="0" smtClean="0">
                                    <a:latin typeface="Cambria Math" panose="02040503050406030204" pitchFamily="18" charset="0"/>
                                    <a:ea typeface="华文行楷" panose="02010800040101010101" pitchFamily="2" charset="-122"/>
                                  </a:rPr>
                                </m:ctrlPr>
                              </m:sSupPr>
                              <m:e>
                                <m:d>
                                  <m:dPr>
                                    <m:ctrlPr>
                                      <a:rPr lang="en-US" altLang="zh-CN" sz="1800" b="0" i="1" dirty="0" smtClean="0">
                                        <a:latin typeface="Cambria Math" panose="02040503050406030204" pitchFamily="18" charset="0"/>
                                        <a:ea typeface="华文行楷" panose="02010800040101010101" pitchFamily="2" charset="-122"/>
                                      </a:rPr>
                                    </m:ctrlPr>
                                  </m:dPr>
                                  <m:e>
                                    <m:r>
                                      <a:rPr lang="en-US" altLang="zh-CN" sz="1800" b="0" i="1" dirty="0" smtClean="0">
                                        <a:latin typeface="Cambria Math" panose="02040503050406030204" pitchFamily="18" charset="0"/>
                                        <a:ea typeface="华文行楷" panose="02010800040101010101" pitchFamily="2" charset="-122"/>
                                      </a:rPr>
                                      <m:t>𝑔</m:t>
                                    </m:r>
                                    <m:r>
                                      <a:rPr lang="en-US" altLang="zh-CN" sz="1800" b="0" i="1" dirty="0" smtClean="0">
                                        <a:latin typeface="Cambria Math" panose="02040503050406030204" pitchFamily="18" charset="0"/>
                                        <a:ea typeface="华文行楷" panose="02010800040101010101" pitchFamily="2" charset="-122"/>
                                      </a:rPr>
                                      <m:t>−0.5</m:t>
                                    </m:r>
                                  </m:e>
                                </m:d>
                              </m:e>
                              <m:sup>
                                <m:r>
                                  <a:rPr lang="en-US" altLang="zh-CN" sz="1800" b="0" i="1" dirty="0" smtClean="0">
                                    <a:latin typeface="Cambria Math" panose="02040503050406030204" pitchFamily="18" charset="0"/>
                                    <a:ea typeface="华文行楷" panose="02010800040101010101" pitchFamily="2" charset="-122"/>
                                  </a:rPr>
                                  <m:t>2</m:t>
                                </m:r>
                              </m:sup>
                            </m:sSup>
                          </m:e>
                        </m:rad>
                      </m:e>
                    </m:d>
                    <m:r>
                      <a:rPr lang="en-US" altLang="zh-CN" sz="1800" b="0" i="1" dirty="0" smtClean="0">
                        <a:latin typeface="Cambria Math" panose="02040503050406030204" pitchFamily="18" charset="0"/>
                        <a:ea typeface="华文行楷" panose="02010800040101010101" pitchFamily="2" charset="-122"/>
                      </a:rPr>
                      <m:t>−1.0</m:t>
                    </m:r>
                  </m:oMath>
                </a14:m>
                <a:r>
                  <a:rPr lang="en-US" altLang="zh-CN" dirty="0" smtClean="0">
                    <a:latin typeface="华文行楷" panose="02010800040101010101" pitchFamily="2" charset="-122"/>
                    <a:ea typeface="华文行楷" panose="02010800040101010101" pitchFamily="2" charset="-122"/>
                  </a:rPr>
                  <a:t> </a:t>
                </a:r>
              </a:p>
              <a:p>
                <a:pPr marL="0" indent="0">
                  <a:buNone/>
                </a:pPr>
                <a:endParaRPr lang="en-US" altLang="zh-CN" dirty="0" smtClean="0">
                  <a:latin typeface="华文行楷" panose="02010800040101010101" pitchFamily="2" charset="-122"/>
                  <a:ea typeface="华文行楷" panose="0201080004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572" t="-12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14</a:t>
            </a:fld>
            <a:endParaRPr lang="en-US" altLang="zh-CN"/>
          </a:p>
        </p:txBody>
      </p:sp>
      <p:pic>
        <p:nvPicPr>
          <p:cNvPr id="6" name="图片 5"/>
          <p:cNvPicPr>
            <a:picLocks noChangeAspect="1"/>
          </p:cNvPicPr>
          <p:nvPr/>
        </p:nvPicPr>
        <p:blipFill>
          <a:blip r:embed="rId3"/>
          <a:stretch>
            <a:fillRect/>
          </a:stretch>
        </p:blipFill>
        <p:spPr>
          <a:xfrm>
            <a:off x="4716016" y="3866595"/>
            <a:ext cx="3069959" cy="2028447"/>
          </a:xfrm>
          <a:prstGeom prst="rect">
            <a:avLst/>
          </a:prstGeom>
        </p:spPr>
      </p:pic>
      <p:pic>
        <p:nvPicPr>
          <p:cNvPr id="7" name="图片 6"/>
          <p:cNvPicPr>
            <a:picLocks noChangeAspect="1"/>
          </p:cNvPicPr>
          <p:nvPr/>
        </p:nvPicPr>
        <p:blipFill>
          <a:blip r:embed="rId4"/>
          <a:stretch>
            <a:fillRect/>
          </a:stretch>
        </p:blipFill>
        <p:spPr>
          <a:xfrm>
            <a:off x="1282450" y="3866595"/>
            <a:ext cx="3002101" cy="2028447"/>
          </a:xfrm>
          <a:prstGeom prst="rect">
            <a:avLst/>
          </a:prstGeom>
        </p:spPr>
      </p:pic>
    </p:spTree>
    <p:extLst>
      <p:ext uri="{BB962C8B-B14F-4D97-AF65-F5344CB8AC3E}">
        <p14:creationId xmlns:p14="http://schemas.microsoft.com/office/powerpoint/2010/main" val="80947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法线计算</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dirty="0" smtClean="0">
                    <a:latin typeface="华文行楷" panose="02010800040101010101" pitchFamily="2" charset="-122"/>
                    <a:ea typeface="华文行楷" panose="02010800040101010101" pitchFamily="2" charset="-122"/>
                  </a:rPr>
                  <a:t>去除褶皱</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smtClean="0"/>
                  <a:t>     </a:t>
                </a:r>
                <a:r>
                  <a:rPr lang="zh-CN" altLang="en-US" sz="2400" dirty="0" smtClean="0">
                    <a:latin typeface="华文行楷" panose="02010800040101010101" pitchFamily="2" charset="-122"/>
                    <a:ea typeface="华文行楷" panose="02010800040101010101" pitchFamily="2" charset="-122"/>
                  </a:rPr>
                  <a:t>分别对法线贴图的</a:t>
                </a:r>
                <a:r>
                  <a:rPr lang="en-US" altLang="zh-CN" sz="2400" dirty="0" smtClean="0">
                    <a:ea typeface="华文行楷" panose="02010800040101010101" pitchFamily="2" charset="-122"/>
                  </a:rPr>
                  <a:t>R</a:t>
                </a:r>
                <a:r>
                  <a:rPr lang="zh-CN" altLang="en-US" sz="2400" dirty="0" smtClean="0">
                    <a:latin typeface="华文行楷" panose="02010800040101010101" pitchFamily="2" charset="-122"/>
                    <a:ea typeface="华文行楷" panose="02010800040101010101" pitchFamily="2" charset="-122"/>
                  </a:rPr>
                  <a:t>通道和</a:t>
                </a:r>
                <a:r>
                  <a:rPr lang="en-US" altLang="zh-CN" sz="2400" dirty="0" smtClean="0">
                    <a:ea typeface="华文行楷" panose="02010800040101010101" pitchFamily="2" charset="-122"/>
                  </a:rPr>
                  <a:t>G</a:t>
                </a:r>
                <a:r>
                  <a:rPr lang="zh-CN" altLang="en-US" sz="2400" dirty="0" smtClean="0">
                    <a:latin typeface="华文行楷" panose="02010800040101010101" pitchFamily="2" charset="-122"/>
                    <a:ea typeface="华文行楷" panose="02010800040101010101" pitchFamily="2" charset="-122"/>
                  </a:rPr>
                  <a:t>通道进行高斯滤波</a:t>
                </a:r>
                <a:endParaRPr lang="en-US" altLang="zh-CN" sz="2400" dirty="0" smtClean="0">
                  <a:latin typeface="华文行楷" panose="02010800040101010101" pitchFamily="2" charset="-122"/>
                  <a:ea typeface="华文行楷" panose="02010800040101010101" pitchFamily="2" charset="-122"/>
                </a:endParaRPr>
              </a:p>
              <a:p>
                <a:pPr marL="0" indent="0">
                  <a:buNone/>
                </a:pPr>
                <a:r>
                  <a:rPr lang="en-US" altLang="zh-CN" sz="2400" dirty="0">
                    <a:latin typeface="华文行楷" panose="02010800040101010101" pitchFamily="2" charset="-122"/>
                    <a:ea typeface="华文行楷" panose="02010800040101010101" pitchFamily="2" charset="-122"/>
                  </a:rPr>
                  <a:t> </a:t>
                </a:r>
                <a:r>
                  <a:rPr lang="en-US" altLang="zh-CN" sz="2400" dirty="0" smtClean="0">
                    <a:latin typeface="华文行楷" panose="02010800040101010101" pitchFamily="2" charset="-122"/>
                    <a:ea typeface="华文行楷" panose="02010800040101010101" pitchFamily="2" charset="-122"/>
                  </a:rPr>
                  <a:t>      </a:t>
                </a:r>
                <a:r>
                  <a:rPr lang="zh-CN" altLang="en-US" sz="2400" dirty="0" smtClean="0">
                    <a:latin typeface="华文行楷" panose="02010800040101010101" pitchFamily="2" charset="-122"/>
                    <a:ea typeface="华文行楷" panose="02010800040101010101" pitchFamily="2" charset="-122"/>
                  </a:rPr>
                  <a:t>原始法线贴图与平滑后法线贴图求差值</a:t>
                </a:r>
                <a:endParaRPr lang="en-US" altLang="zh-CN" sz="2400" dirty="0" smtClean="0">
                  <a:latin typeface="华文行楷" panose="02010800040101010101" pitchFamily="2" charset="-122"/>
                  <a:ea typeface="华文行楷" panose="02010800040101010101" pitchFamily="2" charset="-122"/>
                </a:endParaRPr>
              </a:p>
              <a:p>
                <a:pPr marL="0" indent="0">
                  <a:buNone/>
                </a:pPr>
                <a:r>
                  <a:rPr lang="en-US" altLang="zh-CN" sz="2400" dirty="0">
                    <a:latin typeface="华文行楷" panose="02010800040101010101" pitchFamily="2" charset="-122"/>
                    <a:ea typeface="华文行楷" panose="02010800040101010101" pitchFamily="2" charset="-122"/>
                  </a:rPr>
                  <a:t> </a:t>
                </a:r>
                <a:r>
                  <a:rPr lang="en-US" altLang="zh-CN" sz="2400" dirty="0" smtClean="0">
                    <a:latin typeface="华文行楷" panose="02010800040101010101" pitchFamily="2" charset="-122"/>
                    <a:ea typeface="华文行楷" panose="02010800040101010101" pitchFamily="2" charset="-122"/>
                  </a:rPr>
                  <a:t>             </a:t>
                </a:r>
                <a14:m>
                  <m:oMath xmlns:m="http://schemas.openxmlformats.org/officeDocument/2006/math">
                    <m:r>
                      <m:rPr>
                        <m:sty m:val="p"/>
                      </m:rPr>
                      <a:rPr lang="en-US" altLang="zh-CN" sz="2400" dirty="0">
                        <a:latin typeface="Cambria Math" panose="02040503050406030204" pitchFamily="18" charset="0"/>
                        <a:ea typeface="华文行楷" panose="02010800040101010101" pitchFamily="2" charset="-122"/>
                      </a:rPr>
                      <m:t>Color</m:t>
                    </m:r>
                    <m:r>
                      <a:rPr lang="en-US" altLang="zh-CN" sz="2400" b="0" i="1" dirty="0" smtClean="0">
                        <a:latin typeface="Cambria Math" panose="02040503050406030204" pitchFamily="18" charset="0"/>
                        <a:ea typeface="华文行楷" panose="02010800040101010101" pitchFamily="2" charset="-122"/>
                      </a:rPr>
                      <m:t>=</m:t>
                    </m:r>
                    <m:sSub>
                      <m:sSubPr>
                        <m:ctrlPr>
                          <a:rPr lang="en-US" altLang="zh-CN" sz="2400" b="0" i="1" dirty="0" smtClean="0">
                            <a:latin typeface="Cambria Math" panose="02040503050406030204" pitchFamily="18" charset="0"/>
                            <a:ea typeface="华文行楷" panose="02010800040101010101" pitchFamily="2" charset="-122"/>
                          </a:rPr>
                        </m:ctrlPr>
                      </m:sSubPr>
                      <m:e>
                        <m:r>
                          <a:rPr lang="en-US" altLang="zh-CN" sz="2400" b="0" i="1" dirty="0" smtClean="0">
                            <a:latin typeface="Cambria Math" panose="02040503050406030204" pitchFamily="18" charset="0"/>
                            <a:ea typeface="华文行楷" panose="02010800040101010101" pitchFamily="2" charset="-122"/>
                          </a:rPr>
                          <m:t>𝐶</m:t>
                        </m:r>
                      </m:e>
                      <m:sub>
                        <m:r>
                          <a:rPr lang="en-US" altLang="zh-CN" sz="2400" b="0" i="1" dirty="0" smtClean="0">
                            <a:latin typeface="Cambria Math" panose="02040503050406030204" pitchFamily="18" charset="0"/>
                            <a:ea typeface="华文行楷" panose="02010800040101010101" pitchFamily="2" charset="-122"/>
                          </a:rPr>
                          <m:t>𝑜𝑟𝑖</m:t>
                        </m:r>
                      </m:sub>
                    </m:sSub>
                    <m:r>
                      <a:rPr lang="en-US" altLang="zh-CN" sz="2400" b="0" i="1" dirty="0" smtClean="0">
                        <a:latin typeface="Cambria Math" panose="02040503050406030204" pitchFamily="18" charset="0"/>
                        <a:ea typeface="华文行楷" panose="02010800040101010101" pitchFamily="2" charset="-122"/>
                      </a:rPr>
                      <m:t>−</m:t>
                    </m:r>
                    <m:sSub>
                      <m:sSubPr>
                        <m:ctrlPr>
                          <a:rPr lang="en-US" altLang="zh-CN" sz="2400" b="0" i="1" dirty="0" smtClean="0">
                            <a:latin typeface="Cambria Math" panose="02040503050406030204" pitchFamily="18" charset="0"/>
                            <a:ea typeface="华文行楷" panose="02010800040101010101" pitchFamily="2" charset="-122"/>
                          </a:rPr>
                        </m:ctrlPr>
                      </m:sSubPr>
                      <m:e>
                        <m:r>
                          <a:rPr lang="en-US" altLang="zh-CN" sz="2400" b="0" i="1" dirty="0" smtClean="0">
                            <a:latin typeface="Cambria Math" panose="02040503050406030204" pitchFamily="18" charset="0"/>
                            <a:ea typeface="华文行楷" panose="02010800040101010101" pitchFamily="2" charset="-122"/>
                          </a:rPr>
                          <m:t>𝐶</m:t>
                        </m:r>
                      </m:e>
                      <m:sub>
                        <m:r>
                          <a:rPr lang="en-US" altLang="zh-CN" sz="2400" b="0" i="1" dirty="0" smtClean="0">
                            <a:latin typeface="Cambria Math" panose="02040503050406030204" pitchFamily="18" charset="0"/>
                            <a:ea typeface="华文行楷" panose="02010800040101010101" pitchFamily="2" charset="-122"/>
                          </a:rPr>
                          <m:t>𝑔𝑎𝑢</m:t>
                        </m:r>
                      </m:sub>
                    </m:sSub>
                    <m:r>
                      <a:rPr lang="en-US" altLang="zh-CN" sz="2400" b="0" i="1" dirty="0" smtClean="0">
                        <a:latin typeface="Cambria Math" panose="02040503050406030204" pitchFamily="18" charset="0"/>
                        <a:ea typeface="华文行楷" panose="02010800040101010101" pitchFamily="2" charset="-122"/>
                      </a:rPr>
                      <m:t>+127</m:t>
                    </m:r>
                  </m:oMath>
                </a14:m>
                <a:endParaRPr lang="zh-CN" altLang="en-US" sz="2400" dirty="0">
                  <a:latin typeface="华文行楷" panose="02010800040101010101" pitchFamily="2" charset="-122"/>
                  <a:ea typeface="华文行楷" panose="020108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572" t="-12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15</a:t>
            </a:fld>
            <a:endParaRPr lang="en-US" altLang="zh-CN"/>
          </a:p>
        </p:txBody>
      </p:sp>
      <p:pic>
        <p:nvPicPr>
          <p:cNvPr id="6" name="图片 5"/>
          <p:cNvPicPr>
            <a:picLocks noChangeAspect="1"/>
          </p:cNvPicPr>
          <p:nvPr/>
        </p:nvPicPr>
        <p:blipFill>
          <a:blip r:embed="rId3"/>
          <a:stretch>
            <a:fillRect/>
          </a:stretch>
        </p:blipFill>
        <p:spPr>
          <a:xfrm>
            <a:off x="755576" y="3909531"/>
            <a:ext cx="3286293" cy="2171388"/>
          </a:xfrm>
          <a:prstGeom prst="rect">
            <a:avLst/>
          </a:prstGeom>
        </p:spPr>
      </p:pic>
      <p:pic>
        <p:nvPicPr>
          <p:cNvPr id="7" name="图片 6"/>
          <p:cNvPicPr>
            <a:picLocks noChangeAspect="1"/>
          </p:cNvPicPr>
          <p:nvPr/>
        </p:nvPicPr>
        <p:blipFill>
          <a:blip r:embed="rId4"/>
          <a:stretch>
            <a:fillRect/>
          </a:stretch>
        </p:blipFill>
        <p:spPr>
          <a:xfrm>
            <a:off x="4525079" y="3909531"/>
            <a:ext cx="3249859" cy="2171387"/>
          </a:xfrm>
          <a:prstGeom prst="rect">
            <a:avLst/>
          </a:prstGeom>
        </p:spPr>
      </p:pic>
    </p:spTree>
    <p:extLst>
      <p:ext uri="{BB962C8B-B14F-4D97-AF65-F5344CB8AC3E}">
        <p14:creationId xmlns:p14="http://schemas.microsoft.com/office/powerpoint/2010/main" val="29023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a:buFont typeface="Wingdings" panose="05000000000000000000" pitchFamily="2" charset="2"/>
              <a:buChar char="u"/>
            </a:pPr>
            <a:r>
              <a:rPr lang="zh-CN" altLang="en-US" dirty="0" smtClean="0">
                <a:latin typeface="华文行楷" panose="02010800040101010101" pitchFamily="2" charset="-122"/>
                <a:ea typeface="华文行楷" panose="02010800040101010101" pitchFamily="2" charset="-122"/>
              </a:rPr>
              <a:t>漫反射信息计算</a:t>
            </a:r>
            <a:endParaRPr lang="en-US" altLang="zh-CN" dirty="0" smtClean="0">
              <a:latin typeface="华文行楷" panose="02010800040101010101" pitchFamily="2" charset="-122"/>
              <a:ea typeface="华文行楷" panose="02010800040101010101" pitchFamily="2" charset="-122"/>
            </a:endParaRPr>
          </a:p>
          <a:p>
            <a:pPr marL="0" indent="0">
              <a:buNone/>
            </a:pPr>
            <a:r>
              <a:rPr lang="fr-FR" altLang="zh-CN" i="1" dirty="0" smtClean="0"/>
              <a:t>       </a:t>
            </a:r>
            <a:r>
              <a:rPr lang="fr-FR" altLang="zh-CN" sz="2400" i="1" dirty="0" smtClean="0"/>
              <a:t>Diffuse </a:t>
            </a:r>
            <a:r>
              <a:rPr lang="fr-FR" altLang="zh-CN" sz="2400" dirty="0"/>
              <a:t>= </a:t>
            </a:r>
            <a:r>
              <a:rPr lang="fr-FR" altLang="zh-CN" sz="2400" i="1" dirty="0" smtClean="0"/>
              <a:t>Image_T</a:t>
            </a:r>
            <a:r>
              <a:rPr lang="fr-FR" altLang="zh-CN" sz="2400" dirty="0" smtClean="0"/>
              <a:t>1 </a:t>
            </a:r>
            <a:r>
              <a:rPr lang="fr-FR" altLang="zh-CN" sz="2400" i="1" dirty="0"/>
              <a:t>∗ α </a:t>
            </a:r>
            <a:r>
              <a:rPr lang="fr-FR" altLang="zh-CN" sz="2400" dirty="0"/>
              <a:t>+ </a:t>
            </a:r>
            <a:r>
              <a:rPr lang="fr-FR" altLang="zh-CN" sz="2400" i="1" dirty="0" smtClean="0"/>
              <a:t>Image_F</a:t>
            </a:r>
            <a:r>
              <a:rPr lang="fr-FR" altLang="zh-CN" sz="2400" dirty="0" smtClean="0"/>
              <a:t>1 </a:t>
            </a:r>
            <a:r>
              <a:rPr lang="fr-FR" altLang="zh-CN" sz="2400" i="1" dirty="0"/>
              <a:t>∗ </a:t>
            </a:r>
            <a:r>
              <a:rPr lang="fr-FR" altLang="zh-CN" sz="2400" dirty="0"/>
              <a:t>(1 </a:t>
            </a:r>
            <a:r>
              <a:rPr lang="fr-FR" altLang="zh-CN" sz="2400" i="1" dirty="0"/>
              <a:t>− α</a:t>
            </a:r>
            <a:r>
              <a:rPr lang="fr-FR" altLang="zh-CN" sz="2400" dirty="0" smtClean="0"/>
              <a:t>)</a:t>
            </a:r>
          </a:p>
          <a:p>
            <a:pPr>
              <a:buFont typeface="Wingdings" panose="05000000000000000000" pitchFamily="2" charset="2"/>
              <a:buChar char="u"/>
            </a:pPr>
            <a:r>
              <a:rPr lang="zh-CN" altLang="en-US" dirty="0" smtClean="0">
                <a:latin typeface="华文行楷" panose="02010800040101010101" pitchFamily="2" charset="-122"/>
                <a:ea typeface="华文行楷" panose="02010800040101010101" pitchFamily="2" charset="-122"/>
              </a:rPr>
              <a:t>高光信息计算</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smtClean="0"/>
              <a:t>       </a:t>
            </a:r>
            <a:r>
              <a:rPr lang="fr-FR" altLang="zh-CN" sz="2400" i="1" dirty="0"/>
              <a:t>Specular </a:t>
            </a:r>
            <a:r>
              <a:rPr lang="fr-FR" altLang="zh-CN" sz="2400" dirty="0"/>
              <a:t>= </a:t>
            </a:r>
            <a:r>
              <a:rPr lang="fr-FR" altLang="zh-CN" sz="2400" i="1" dirty="0" smtClean="0"/>
              <a:t>Image_T</a:t>
            </a:r>
            <a:r>
              <a:rPr lang="fr-FR" altLang="zh-CN" sz="2400" dirty="0" smtClean="0"/>
              <a:t>2 </a:t>
            </a:r>
            <a:r>
              <a:rPr lang="fr-FR" altLang="zh-CN" sz="2400" i="1" dirty="0"/>
              <a:t>− </a:t>
            </a:r>
            <a:r>
              <a:rPr lang="fr-FR" altLang="zh-CN" sz="2400" i="1" dirty="0" smtClean="0"/>
              <a:t>Image_T</a:t>
            </a:r>
            <a:r>
              <a:rPr lang="fr-FR" altLang="zh-CN" sz="2400" dirty="0" smtClean="0"/>
              <a:t>1</a:t>
            </a:r>
          </a:p>
          <a:p>
            <a:pPr>
              <a:buFont typeface="Wingdings" panose="05000000000000000000" pitchFamily="2" charset="2"/>
              <a:buChar char="u"/>
            </a:pPr>
            <a:r>
              <a:rPr lang="zh-CN" altLang="en-US" dirty="0" smtClean="0">
                <a:latin typeface="华文行楷" panose="02010800040101010101" pitchFamily="2" charset="-122"/>
                <a:ea typeface="华文行楷" panose="02010800040101010101" pitchFamily="2" charset="-122"/>
              </a:rPr>
              <a:t>透明度信息计算</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sz="2400" i="1" dirty="0"/>
              <a:t> </a:t>
            </a:r>
            <a:r>
              <a:rPr lang="en-US" altLang="zh-CN" sz="2400" i="1" dirty="0" smtClean="0"/>
              <a:t>        Alpha </a:t>
            </a:r>
            <a:r>
              <a:rPr lang="en-US" altLang="zh-CN" sz="2400" dirty="0"/>
              <a:t>= (1</a:t>
            </a:r>
            <a:r>
              <a:rPr lang="en-US" altLang="zh-CN" sz="2400" i="1" dirty="0"/>
              <a:t>.</a:t>
            </a:r>
            <a:r>
              <a:rPr lang="en-US" altLang="zh-CN" sz="2400" dirty="0"/>
              <a:t>0 </a:t>
            </a:r>
            <a:r>
              <a:rPr lang="en-US" altLang="zh-CN" sz="2400" i="1" dirty="0"/>
              <a:t>− Bottom L</a:t>
            </a:r>
            <a:r>
              <a:rPr lang="en-US" altLang="zh-CN" sz="2400" dirty="0"/>
              <a:t>) </a:t>
            </a:r>
            <a:r>
              <a:rPr lang="en-US" altLang="zh-CN" sz="2400" i="1" dirty="0"/>
              <a:t>∗ </a:t>
            </a:r>
            <a:r>
              <a:rPr lang="el-GR" altLang="zh-CN" sz="2400" i="1" dirty="0" smtClean="0"/>
              <a:t>α</a:t>
            </a:r>
            <a:endParaRPr lang="en-US" altLang="zh-CN" sz="2400" i="1" dirty="0" smtClean="0"/>
          </a:p>
          <a:p>
            <a:pPr>
              <a:buFont typeface="Wingdings" panose="05000000000000000000" pitchFamily="2" charset="2"/>
              <a:buChar char="u"/>
            </a:pPr>
            <a:r>
              <a:rPr lang="zh-CN" altLang="en-US" dirty="0" smtClean="0">
                <a:latin typeface="华文行楷" panose="02010800040101010101" pitchFamily="2" charset="-122"/>
                <a:ea typeface="华文行楷" panose="02010800040101010101" pitchFamily="2" charset="-122"/>
              </a:rPr>
              <a:t>置换信息获取</a:t>
            </a:r>
            <a:endParaRPr lang="en-US" altLang="zh-CN" dirty="0" smtClean="0">
              <a:latin typeface="华文行楷" panose="02010800040101010101" pitchFamily="2" charset="-122"/>
              <a:ea typeface="华文行楷" panose="02010800040101010101" pitchFamily="2" charset="-122"/>
            </a:endParaRPr>
          </a:p>
          <a:p>
            <a:pPr marL="0" indent="0">
              <a:buNone/>
            </a:pPr>
            <a:r>
              <a:rPr lang="pt-BR" altLang="zh-CN" sz="2400" i="1" dirty="0" smtClean="0"/>
              <a:t>         C </a:t>
            </a:r>
            <a:r>
              <a:rPr lang="pt-BR" altLang="zh-CN" sz="2400" dirty="0"/>
              <a:t>= (</a:t>
            </a:r>
            <a:r>
              <a:rPr lang="pt-BR" altLang="zh-CN" sz="2400" i="1" dirty="0"/>
              <a:t>C − </a:t>
            </a:r>
            <a:r>
              <a:rPr lang="pt-BR" altLang="zh-CN" sz="2400" dirty="0"/>
              <a:t>128) </a:t>
            </a:r>
            <a:r>
              <a:rPr lang="pt-BR" altLang="zh-CN" sz="2400" i="1" dirty="0"/>
              <a:t>∗ factor </a:t>
            </a:r>
            <a:r>
              <a:rPr lang="pt-BR" altLang="zh-CN" sz="2400" dirty="0"/>
              <a:t>+ </a:t>
            </a:r>
            <a:r>
              <a:rPr lang="pt-BR" altLang="zh-CN" sz="2400" dirty="0" smtClean="0"/>
              <a:t>128</a:t>
            </a:r>
          </a:p>
          <a:p>
            <a:pPr marL="0" indent="0">
              <a:buNone/>
            </a:pPr>
            <a:r>
              <a:rPr lang="zh-CN" altLang="en-US" sz="2400" dirty="0" smtClean="0">
                <a:latin typeface="华文行楷" panose="02010800040101010101" pitchFamily="2" charset="-122"/>
                <a:ea typeface="华文行楷" panose="02010800040101010101" pitchFamily="2" charset="-122"/>
              </a:rPr>
              <a:t>     其中</a:t>
            </a:r>
            <a:r>
              <a:rPr lang="pt-BR" altLang="zh-CN" sz="2400" dirty="0" smtClean="0"/>
              <a:t>  </a:t>
            </a:r>
            <a:r>
              <a:rPr lang="en-US" altLang="zh-CN" sz="2000" i="1" dirty="0" smtClean="0"/>
              <a:t>factor </a:t>
            </a:r>
            <a:r>
              <a:rPr lang="en-US" altLang="zh-CN" sz="2000" dirty="0"/>
              <a:t>= (</a:t>
            </a:r>
            <a:r>
              <a:rPr lang="el-GR" altLang="zh-CN" sz="2000" i="1" dirty="0"/>
              <a:t>δ ∗ </a:t>
            </a:r>
            <a:r>
              <a:rPr lang="el-GR" altLang="zh-CN" sz="2000" dirty="0"/>
              <a:t>(</a:t>
            </a:r>
            <a:r>
              <a:rPr lang="en-US" altLang="zh-CN" sz="2000" i="1" dirty="0"/>
              <a:t>contract </a:t>
            </a:r>
            <a:r>
              <a:rPr lang="en-US" altLang="zh-CN" sz="2000" dirty="0"/>
              <a:t>+ 255))</a:t>
            </a:r>
            <a:r>
              <a:rPr lang="en-US" altLang="zh-CN" sz="2000" i="1" dirty="0"/>
              <a:t>/</a:t>
            </a:r>
            <a:r>
              <a:rPr lang="en-US" altLang="zh-CN" sz="2000" dirty="0"/>
              <a:t>(255 </a:t>
            </a:r>
            <a:r>
              <a:rPr lang="en-US" altLang="zh-CN" sz="2000" i="1" dirty="0"/>
              <a:t>∗ </a:t>
            </a:r>
            <a:r>
              <a:rPr lang="en-US" altLang="zh-CN" sz="2000" dirty="0"/>
              <a:t>(</a:t>
            </a:r>
            <a:r>
              <a:rPr lang="el-GR" altLang="zh-CN" sz="2000" i="1" dirty="0"/>
              <a:t>δ − </a:t>
            </a:r>
            <a:r>
              <a:rPr lang="en-US" altLang="zh-CN" sz="2000" i="1" dirty="0"/>
              <a:t>contract</a:t>
            </a:r>
            <a:r>
              <a:rPr lang="en-US" altLang="zh-CN" sz="2000" dirty="0"/>
              <a:t>))</a:t>
            </a:r>
            <a:r>
              <a:rPr lang="en-US" altLang="zh-CN" sz="2400" dirty="0"/>
              <a:t/>
            </a:r>
            <a:br>
              <a:rPr lang="en-US" altLang="zh-CN" sz="2400" dirty="0"/>
            </a:br>
            <a:endParaRPr lang="zh-CN" altLang="en-US" sz="2400"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16</a:t>
            </a:fld>
            <a:endParaRPr lang="en-US" altLang="zh-CN"/>
          </a:p>
        </p:txBody>
      </p:sp>
    </p:spTree>
    <p:extLst>
      <p:ext uri="{BB962C8B-B14F-4D97-AF65-F5344CB8AC3E}">
        <p14:creationId xmlns:p14="http://schemas.microsoft.com/office/powerpoint/2010/main" val="232210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zh-CN" altLang="en-US" dirty="0" smtClean="0">
                <a:latin typeface="华文行楷" panose="02010800040101010101" pitchFamily="2" charset="-122"/>
                <a:ea typeface="华文行楷" panose="02010800040101010101" pitchFamily="2" charset="-122"/>
              </a:rPr>
              <a:t>软件功能</a:t>
            </a:r>
            <a:endParaRPr lang="en-US" altLang="zh-CN" dirty="0" smtClean="0">
              <a:latin typeface="华文行楷" panose="02010800040101010101" pitchFamily="2" charset="-122"/>
              <a:ea typeface="华文行楷" panose="02010800040101010101" pitchFamily="2" charset="-122"/>
            </a:endParaRPr>
          </a:p>
          <a:p>
            <a:pPr marL="441325" lvl="1" indent="0">
              <a:buNone/>
            </a:pPr>
            <a:r>
              <a:rPr lang="zh-CN" altLang="en-US" dirty="0" smtClean="0">
                <a:latin typeface="华文行楷" panose="02010800040101010101" pitchFamily="2" charset="-122"/>
                <a:ea typeface="华文行楷" panose="02010800040101010101" pitchFamily="2" charset="-122"/>
              </a:rPr>
              <a:t>矫正 </a:t>
            </a:r>
            <a:endParaRPr lang="en-US" altLang="zh-CN" dirty="0" smtClean="0">
              <a:latin typeface="华文行楷" panose="02010800040101010101" pitchFamily="2" charset="-122"/>
              <a:ea typeface="华文行楷" panose="02010800040101010101" pitchFamily="2" charset="-122"/>
            </a:endParaRPr>
          </a:p>
          <a:p>
            <a:pPr marL="441325" lvl="1"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畸变，颜色，光线</a:t>
            </a:r>
            <a:endParaRPr lang="en-US" altLang="zh-CN" sz="2000" dirty="0" smtClean="0">
              <a:latin typeface="华文行楷" panose="02010800040101010101" pitchFamily="2" charset="-122"/>
              <a:ea typeface="华文行楷" panose="02010800040101010101" pitchFamily="2" charset="-122"/>
            </a:endParaRPr>
          </a:p>
          <a:p>
            <a:pPr marL="441325" lvl="1" indent="0">
              <a:buNone/>
            </a:pPr>
            <a:r>
              <a:rPr lang="zh-CN" altLang="en-US" dirty="0" smtClean="0">
                <a:latin typeface="华文行楷" panose="02010800040101010101" pitchFamily="2" charset="-122"/>
                <a:ea typeface="华文行楷" panose="02010800040101010101" pitchFamily="2" charset="-122"/>
              </a:rPr>
              <a:t>计算</a:t>
            </a:r>
            <a:endParaRPr lang="en-US" altLang="zh-CN" dirty="0" smtClean="0">
              <a:latin typeface="华文行楷" panose="02010800040101010101" pitchFamily="2" charset="-122"/>
              <a:ea typeface="华文行楷" panose="02010800040101010101" pitchFamily="2" charset="-122"/>
            </a:endParaRPr>
          </a:p>
          <a:p>
            <a:pPr marL="441325" lvl="1" indent="0">
              <a:buNone/>
            </a:pPr>
            <a:r>
              <a:rPr lang="en-US" altLang="zh-CN" sz="2000" dirty="0">
                <a:latin typeface="华文行楷" panose="02010800040101010101" pitchFamily="2" charset="-122"/>
                <a:ea typeface="华文行楷" panose="02010800040101010101" pitchFamily="2" charset="-122"/>
              </a:rPr>
              <a:t> </a:t>
            </a:r>
            <a:r>
              <a:rPr lang="en-US" altLang="zh-CN" sz="2000"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法线，漫反射，高光，透明度，置换</a:t>
            </a:r>
            <a:endParaRPr lang="en-US" altLang="zh-CN" sz="2000" dirty="0" smtClean="0">
              <a:latin typeface="华文行楷" panose="02010800040101010101" pitchFamily="2" charset="-122"/>
              <a:ea typeface="华文行楷" panose="02010800040101010101" pitchFamily="2" charset="-122"/>
            </a:endParaRPr>
          </a:p>
          <a:p>
            <a:pPr marL="441325" lvl="1" indent="0">
              <a:buNone/>
            </a:pPr>
            <a:r>
              <a:rPr lang="zh-CN" altLang="en-US" dirty="0" smtClean="0">
                <a:solidFill>
                  <a:srgbClr val="C00000"/>
                </a:solidFill>
                <a:latin typeface="华文行楷" panose="02010800040101010101" pitchFamily="2" charset="-122"/>
                <a:ea typeface="华文行楷" panose="02010800040101010101" pitchFamily="2" charset="-122"/>
              </a:rPr>
              <a:t>拼接处理</a:t>
            </a:r>
            <a:endParaRPr lang="en-US" altLang="zh-CN" dirty="0" smtClean="0">
              <a:solidFill>
                <a:srgbClr val="C00000"/>
              </a:solidFill>
              <a:latin typeface="华文行楷" panose="02010800040101010101" pitchFamily="2" charset="-122"/>
              <a:ea typeface="华文行楷" panose="02010800040101010101" pitchFamily="2" charset="-122"/>
            </a:endParaRPr>
          </a:p>
          <a:p>
            <a:pPr marL="441325" lvl="1"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图像拼接，亮度、饱和度调整</a:t>
            </a:r>
            <a:endParaRPr lang="en-US" altLang="zh-CN" sz="2000" dirty="0" smtClean="0">
              <a:latin typeface="华文行楷" panose="02010800040101010101" pitchFamily="2" charset="-122"/>
              <a:ea typeface="华文行楷" panose="02010800040101010101" pitchFamily="2" charset="-122"/>
            </a:endParaRPr>
          </a:p>
          <a:p>
            <a:pPr marL="441325" lvl="1"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17</a:t>
            </a:fld>
            <a:endParaRPr lang="en-US" altLang="zh-CN"/>
          </a:p>
        </p:txBody>
      </p:sp>
    </p:spTree>
    <p:extLst>
      <p:ext uri="{BB962C8B-B14F-4D97-AF65-F5344CB8AC3E}">
        <p14:creationId xmlns:p14="http://schemas.microsoft.com/office/powerpoint/2010/main" val="8681481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zh-CN" altLang="en-US" sz="3200" dirty="0" smtClean="0">
                <a:latin typeface="华文行楷" panose="02010800040101010101" pitchFamily="2" charset="-122"/>
                <a:ea typeface="华文行楷" panose="02010800040101010101" pitchFamily="2" charset="-122"/>
              </a:rPr>
              <a:t>拼接处理</a:t>
            </a:r>
            <a:endParaRPr lang="en-US" altLang="zh-CN" sz="3200"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目的：得到上下左右可拼接的细致贴图</a:t>
            </a:r>
            <a:endParaRPr lang="en-US" altLang="zh-CN" dirty="0" smtClean="0">
              <a:latin typeface="华文行楷" panose="02010800040101010101" pitchFamily="2" charset="-122"/>
              <a:ea typeface="华文行楷" panose="02010800040101010101" pitchFamily="2" charset="-122"/>
            </a:endParaRPr>
          </a:p>
          <a:p>
            <a:pPr marL="0" indent="0">
              <a:buNone/>
            </a:pPr>
            <a:r>
              <a:rPr lang="zh-CN" altLang="en-US" dirty="0" smtClean="0">
                <a:latin typeface="华文行楷" panose="02010800040101010101" pitchFamily="2" charset="-122"/>
                <a:ea typeface="华文行楷" panose="02010800040101010101" pitchFamily="2" charset="-122"/>
              </a:rPr>
              <a:t>   图像旋转</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中心点旋转，先旋转后裁剪</a:t>
            </a:r>
            <a:endParaRPr lang="en-US" altLang="zh-CN" dirty="0" smtClean="0">
              <a:latin typeface="华文行楷" panose="02010800040101010101" pitchFamily="2" charset="-122"/>
              <a:ea typeface="华文行楷" panose="02010800040101010101" pitchFamily="2" charset="-122"/>
            </a:endParaRPr>
          </a:p>
          <a:p>
            <a:pPr marL="0" indent="0">
              <a:buNone/>
            </a:pPr>
            <a:r>
              <a:rPr lang="zh-CN" altLang="en-US" dirty="0" smtClean="0">
                <a:latin typeface="华文行楷" panose="02010800040101010101" pitchFamily="2" charset="-122"/>
                <a:ea typeface="华文行楷" panose="02010800040101010101" pitchFamily="2" charset="-122"/>
              </a:rPr>
              <a:t>   图像融合</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针对边缘</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en-US" altLang="zh-CN" dirty="0" smtClean="0">
                <a:ea typeface="华文行楷" panose="02010800040101010101" pitchFamily="2" charset="-122"/>
              </a:rPr>
              <a:t>alpha</a:t>
            </a:r>
            <a:r>
              <a:rPr lang="zh-CN" altLang="en-US" dirty="0" smtClean="0">
                <a:latin typeface="华文行楷" panose="02010800040101010101" pitchFamily="2" charset="-122"/>
                <a:ea typeface="华文行楷" panose="02010800040101010101" pitchFamily="2" charset="-122"/>
              </a:rPr>
              <a:t>融合</a:t>
            </a:r>
            <a:endParaRPr lang="en-US" altLang="zh-CN" dirty="0" smtClean="0">
              <a:latin typeface="华文行楷" panose="02010800040101010101" pitchFamily="2" charset="-122"/>
              <a:ea typeface="华文行楷" panose="02010800040101010101" pitchFamily="2" charset="-122"/>
            </a:endParaRPr>
          </a:p>
          <a:p>
            <a:pPr marL="0" indent="0">
              <a:buNone/>
            </a:pP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18</a:t>
            </a:fld>
            <a:endParaRPr lang="en-US" altLang="zh-CN"/>
          </a:p>
        </p:txBody>
      </p:sp>
    </p:spTree>
    <p:extLst>
      <p:ext uri="{BB962C8B-B14F-4D97-AF65-F5344CB8AC3E}">
        <p14:creationId xmlns:p14="http://schemas.microsoft.com/office/powerpoint/2010/main" val="19140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p:pic>
        <p:nvPicPr>
          <p:cNvPr id="6" name="内容占位符 5"/>
          <p:cNvPicPr>
            <a:picLocks noGrp="1" noChangeAspect="1"/>
          </p:cNvPicPr>
          <p:nvPr>
            <p:ph idx="1"/>
          </p:nvPr>
        </p:nvPicPr>
        <p:blipFill>
          <a:blip r:embed="rId2"/>
          <a:stretch>
            <a:fillRect/>
          </a:stretch>
        </p:blipFill>
        <p:spPr>
          <a:xfrm>
            <a:off x="1616470" y="2071282"/>
            <a:ext cx="5766424" cy="2836366"/>
          </a:xfrm>
          <a:prstGeom prst="rect">
            <a:avLst/>
          </a:prstGeom>
        </p:spPr>
      </p:pic>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19</a:t>
            </a:fld>
            <a:endParaRPr lang="en-US" altLang="zh-CN"/>
          </a:p>
        </p:txBody>
      </p:sp>
      <mc:AlternateContent xmlns:mc="http://schemas.openxmlformats.org/markup-compatibility/2006" xmlns:a14="http://schemas.microsoft.com/office/drawing/2010/main">
        <mc:Choice Requires="a14">
          <p:sp>
            <p:nvSpPr>
              <p:cNvPr id="8" name="文本框 7"/>
              <p:cNvSpPr txBox="1"/>
              <p:nvPr/>
            </p:nvSpPr>
            <p:spPr>
              <a:xfrm>
                <a:off x="1082405" y="5015906"/>
                <a:ext cx="5812617"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𝑪𝒐𝒍𝒐𝒓</m:t>
                          </m:r>
                        </m:e>
                        <m:sub>
                          <m:r>
                            <a:rPr lang="en-US" altLang="zh-CN" b="1" i="1" smtClean="0">
                              <a:latin typeface="Cambria Math" panose="02040503050406030204" pitchFamily="18" charset="0"/>
                            </a:rPr>
                            <m:t>𝒏𝒆𝒘</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𝒘𝒊𝒅</m:t>
                          </m:r>
                        </m:num>
                        <m:den>
                          <m:r>
                            <a:rPr lang="en-US" altLang="zh-CN" b="1" i="1" smtClean="0">
                              <a:latin typeface="Cambria Math" panose="02040503050406030204" pitchFamily="18" charset="0"/>
                            </a:rPr>
                            <m:t>𝒃𝒘</m:t>
                          </m:r>
                        </m:den>
                      </m:f>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𝑪𝒐𝒍𝒐𝒓</m:t>
                          </m:r>
                        </m:e>
                        <m:sub>
                          <m:r>
                            <a:rPr lang="en-US" altLang="zh-CN" b="1" i="1" smtClean="0">
                              <a:latin typeface="Cambria Math" panose="02040503050406030204" pitchFamily="18" charset="0"/>
                            </a:rPr>
                            <m:t>𝑳𝒆𝒇𝒕</m:t>
                          </m:r>
                        </m:sub>
                      </m:sSub>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𝒘𝒊𝒅</m:t>
                              </m:r>
                            </m:num>
                            <m:den>
                              <m:r>
                                <a:rPr lang="en-US" altLang="zh-CN" b="1" i="1" smtClean="0">
                                  <a:latin typeface="Cambria Math" panose="02040503050406030204" pitchFamily="18" charset="0"/>
                                </a:rPr>
                                <m:t>𝒃𝒘</m:t>
                              </m:r>
                            </m:den>
                          </m:f>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𝑪𝒐𝒍𝒐𝒓</m:t>
                          </m:r>
                        </m:e>
                        <m:sub>
                          <m:r>
                            <a:rPr lang="en-US" altLang="zh-CN" b="1" i="1" smtClean="0">
                              <a:latin typeface="Cambria Math" panose="02040503050406030204" pitchFamily="18" charset="0"/>
                            </a:rPr>
                            <m:t>𝒓𝒊𝒈𝒉𝒕</m:t>
                          </m:r>
                        </m:sub>
                      </m:sSub>
                    </m:oMath>
                  </m:oMathPara>
                </a14:m>
                <a:endParaRPr lang="zh-CN" altLang="en-US" b="1" dirty="0"/>
              </a:p>
            </p:txBody>
          </p:sp>
        </mc:Choice>
        <mc:Fallback xmlns="">
          <p:sp>
            <p:nvSpPr>
              <p:cNvPr id="8" name="文本框 7"/>
              <p:cNvSpPr txBox="1">
                <a:spLocks noRot="1" noChangeAspect="1" noMove="1" noResize="1" noEditPoints="1" noAdjustHandles="1" noChangeArrowheads="1" noChangeShapeType="1" noTextEdit="1"/>
              </p:cNvSpPr>
              <p:nvPr/>
            </p:nvSpPr>
            <p:spPr>
              <a:xfrm>
                <a:off x="1082405" y="5015906"/>
                <a:ext cx="5812617" cy="622350"/>
              </a:xfrm>
              <a:prstGeom prst="rect">
                <a:avLst/>
              </a:prstGeom>
              <a:blipFill rotWithShape="0">
                <a:blip r:embed="rId3"/>
                <a:stretch>
                  <a:fillRect/>
                </a:stretch>
              </a:blipFill>
            </p:spPr>
            <p:txBody>
              <a:bodyPr/>
              <a:lstStyle/>
              <a:p>
                <a:r>
                  <a:rPr lang="zh-CN" altLang="en-US">
                    <a:noFill/>
                  </a:rPr>
                  <a:t> </a:t>
                </a:r>
              </a:p>
            </p:txBody>
          </p:sp>
        </mc:Fallback>
      </mc:AlternateContent>
      <p:sp>
        <p:nvSpPr>
          <p:cNvPr id="9" name="矩形 8"/>
          <p:cNvSpPr/>
          <p:nvPr/>
        </p:nvSpPr>
        <p:spPr>
          <a:xfrm>
            <a:off x="215393" y="1439805"/>
            <a:ext cx="2085402" cy="523220"/>
          </a:xfrm>
          <a:prstGeom prst="rect">
            <a:avLst/>
          </a:prstGeom>
        </p:spPr>
        <p:txBody>
          <a:bodyPr wrap="square">
            <a:spAutoFit/>
          </a:bodyPr>
          <a:lstStyle/>
          <a:p>
            <a:pPr marL="0" indent="0">
              <a:buNone/>
            </a:pPr>
            <a:r>
              <a:rPr lang="en-US" altLang="zh-CN" sz="2800" dirty="0">
                <a:ea typeface="华文行楷" panose="02010800040101010101" pitchFamily="2" charset="-122"/>
              </a:rPr>
              <a:t>alpha</a:t>
            </a:r>
            <a:r>
              <a:rPr lang="zh-CN" altLang="en-US" sz="2800" dirty="0">
                <a:latin typeface="华文行楷" panose="02010800040101010101" pitchFamily="2" charset="-122"/>
                <a:ea typeface="华文行楷" panose="02010800040101010101" pitchFamily="2" charset="-122"/>
              </a:rPr>
              <a:t>融合</a:t>
            </a:r>
            <a:endParaRPr lang="en-US" altLang="zh-CN" sz="280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351403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53ABDF9-4494-48DF-B10F-6B7BAE778AE3}" type="datetime1">
              <a:rPr lang="zh-CN" altLang="en-US"/>
              <a:pPr/>
              <a:t>2017/5/25</a:t>
            </a:fld>
            <a:endParaRPr lang="en-US" altLang="zh-CN"/>
          </a:p>
        </p:txBody>
      </p:sp>
      <p:sp>
        <p:nvSpPr>
          <p:cNvPr id="5" name="灯片编号占位符 5"/>
          <p:cNvSpPr>
            <a:spLocks noGrp="1"/>
          </p:cNvSpPr>
          <p:nvPr>
            <p:ph type="sldNum" sz="quarter" idx="12"/>
          </p:nvPr>
        </p:nvSpPr>
        <p:spPr/>
        <p:txBody>
          <a:bodyPr/>
          <a:lstStyle/>
          <a:p>
            <a:fld id="{AF82ED8E-1B63-402C-BF8D-8FC9E9063D23}" type="slidenum">
              <a:rPr lang="en-US" altLang="zh-CN"/>
              <a:pPr/>
              <a:t>2</a:t>
            </a:fld>
            <a:endParaRPr lang="en-US" altLang="zh-CN"/>
          </a:p>
        </p:txBody>
      </p:sp>
      <p:sp>
        <p:nvSpPr>
          <p:cNvPr id="344066" name="Rectangle 2"/>
          <p:cNvSpPr>
            <a:spLocks noGrp="1" noChangeArrowheads="1"/>
          </p:cNvSpPr>
          <p:nvPr>
            <p:ph type="title"/>
          </p:nvPr>
        </p:nvSpPr>
        <p:spPr/>
        <p:txBody>
          <a:bodyPr/>
          <a:lstStyle/>
          <a:p>
            <a:r>
              <a:rPr lang="zh-CN" altLang="en-US" sz="4000" b="1" dirty="0" smtClean="0">
                <a:latin typeface="华文行楷" panose="02010800040101010101" pitchFamily="2" charset="-122"/>
                <a:ea typeface="华文行楷" panose="02010800040101010101" pitchFamily="2" charset="-122"/>
              </a:rPr>
              <a:t>内容提要</a:t>
            </a:r>
            <a:endParaRPr lang="zh-CN" altLang="zh-CN" sz="4000" b="1" dirty="0">
              <a:latin typeface="华文行楷" panose="02010800040101010101" pitchFamily="2" charset="-122"/>
              <a:ea typeface="华文行楷" panose="02010800040101010101" pitchFamily="2" charset="-122"/>
            </a:endParaRPr>
          </a:p>
        </p:txBody>
      </p:sp>
      <p:sp>
        <p:nvSpPr>
          <p:cNvPr id="344067" name="Rectangle 3"/>
          <p:cNvSpPr>
            <a:spLocks noGrp="1" noChangeArrowheads="1"/>
          </p:cNvSpPr>
          <p:nvPr>
            <p:ph type="body" idx="1"/>
          </p:nvPr>
        </p:nvSpPr>
        <p:spPr/>
        <p:txBody>
          <a:bodyPr/>
          <a:lstStyle/>
          <a:p>
            <a:pPr>
              <a:lnSpc>
                <a:spcPct val="150000"/>
              </a:lnSpc>
              <a:buFont typeface="Wingdings" pitchFamily="2" charset="2"/>
              <a:buChar char="Ø"/>
            </a:pPr>
            <a:r>
              <a:rPr lang="zh-CN" altLang="en-US" dirty="0" smtClean="0">
                <a:latin typeface="华文行楷" pitchFamily="2" charset="-122"/>
                <a:ea typeface="华文行楷" pitchFamily="2" charset="-122"/>
              </a:rPr>
              <a:t>第一章 概述</a:t>
            </a:r>
            <a:endParaRPr lang="en-US" altLang="zh-CN" dirty="0" smtClean="0">
              <a:latin typeface="华文行楷" pitchFamily="2" charset="-122"/>
              <a:ea typeface="华文行楷" pitchFamily="2" charset="-122"/>
            </a:endParaRPr>
          </a:p>
          <a:p>
            <a:pPr>
              <a:lnSpc>
                <a:spcPct val="150000"/>
              </a:lnSpc>
              <a:buFont typeface="Wingdings" pitchFamily="2" charset="2"/>
              <a:buChar char="Ø"/>
            </a:pPr>
            <a:r>
              <a:rPr lang="zh-CN" altLang="en-US" dirty="0" smtClean="0">
                <a:latin typeface="华文行楷" pitchFamily="2" charset="-122"/>
                <a:ea typeface="华文行楷" pitchFamily="2" charset="-122"/>
              </a:rPr>
              <a:t>第二章 材质表面信息提取算法</a:t>
            </a:r>
            <a:endParaRPr lang="en-US" altLang="zh-CN" dirty="0" smtClean="0">
              <a:latin typeface="华文行楷" pitchFamily="2" charset="-122"/>
              <a:ea typeface="华文行楷" pitchFamily="2" charset="-122"/>
            </a:endParaRPr>
          </a:p>
          <a:p>
            <a:pPr>
              <a:lnSpc>
                <a:spcPct val="150000"/>
              </a:lnSpc>
              <a:buFont typeface="Wingdings" pitchFamily="2" charset="2"/>
              <a:buChar char="Ø"/>
            </a:pPr>
            <a:r>
              <a:rPr lang="zh-CN" altLang="en-US" dirty="0" smtClean="0">
                <a:latin typeface="华文行楷" pitchFamily="2" charset="-122"/>
                <a:ea typeface="华文行楷" pitchFamily="2" charset="-122"/>
              </a:rPr>
              <a:t>第三章 基于图片的纹理替换算法</a:t>
            </a:r>
            <a:endParaRPr lang="en-US" altLang="zh-CN" dirty="0" smtClean="0">
              <a:latin typeface="华文行楷" pitchFamily="2" charset="-122"/>
              <a:ea typeface="华文行楷" pitchFamily="2" charset="-122"/>
            </a:endParaRPr>
          </a:p>
          <a:p>
            <a:pPr>
              <a:lnSpc>
                <a:spcPct val="150000"/>
              </a:lnSpc>
              <a:buFont typeface="Wingdings" pitchFamily="2" charset="2"/>
              <a:buChar char="Ø"/>
            </a:pPr>
            <a:r>
              <a:rPr lang="zh-CN" altLang="en-US" dirty="0" smtClean="0">
                <a:latin typeface="华文行楷" pitchFamily="2" charset="-122"/>
                <a:ea typeface="华文行楷" pitchFamily="2" charset="-122"/>
              </a:rPr>
              <a:t>第四章 实验结果分析</a:t>
            </a:r>
            <a:endParaRPr lang="en-US" altLang="zh-CN" dirty="0" smtClean="0">
              <a:latin typeface="华文行楷" pitchFamily="2" charset="-122"/>
              <a:ea typeface="华文行楷" pitchFamily="2" charset="-122"/>
            </a:endParaRPr>
          </a:p>
          <a:p>
            <a:pPr>
              <a:lnSpc>
                <a:spcPct val="150000"/>
              </a:lnSpc>
              <a:buFont typeface="Wingdings" pitchFamily="2" charset="2"/>
              <a:buChar char="Ø"/>
            </a:pPr>
            <a:r>
              <a:rPr lang="zh-CN" altLang="en-US" dirty="0" smtClean="0">
                <a:latin typeface="华文行楷" pitchFamily="2" charset="-122"/>
                <a:ea typeface="华文行楷" pitchFamily="2" charset="-122"/>
              </a:rPr>
              <a:t>第五章 总结与展望</a:t>
            </a:r>
            <a:endParaRPr lang="en-US" altLang="zh-CN" dirty="0" smtClean="0">
              <a:latin typeface="华文行楷" pitchFamily="2" charset="-122"/>
              <a:ea typeface="华文行楷" pitchFamily="2" charset="-122"/>
            </a:endParaRPr>
          </a:p>
          <a:p>
            <a:endParaRPr lang="zh-CN" alt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图像调整（亮度、饱和度）</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亮度：在</a:t>
                </a:r>
                <a:r>
                  <a:rPr lang="en-US" altLang="zh-CN" dirty="0" smtClean="0">
                    <a:ea typeface="华文行楷" panose="02010800040101010101" pitchFamily="2" charset="-122"/>
                  </a:rPr>
                  <a:t>HSL</a:t>
                </a:r>
                <a:r>
                  <a:rPr lang="zh-CN" altLang="en-US" dirty="0" smtClean="0">
                    <a:latin typeface="华文行楷" panose="02010800040101010101" pitchFamily="2" charset="-122"/>
                    <a:ea typeface="华文行楷" panose="02010800040101010101" pitchFamily="2" charset="-122"/>
                  </a:rPr>
                  <a:t>颜色空间进行调整</a:t>
                </a:r>
                <a:endParaRPr lang="en-US" altLang="zh-CN" dirty="0" smtClean="0">
                  <a:latin typeface="华文行楷" panose="02010800040101010101" pitchFamily="2" charset="-122"/>
                  <a:ea typeface="华文行楷" panose="02010800040101010101" pitchFamily="2" charset="-122"/>
                </a:endParaRPr>
              </a:p>
              <a:p>
                <a:pPr marL="0" indent="0">
                  <a:buNone/>
                </a:pPr>
                <a:r>
                  <a:rPr lang="zh-CN" altLang="en-US" dirty="0" smtClean="0">
                    <a:latin typeface="华文行楷" panose="02010800040101010101" pitchFamily="2" charset="-122"/>
                    <a:ea typeface="华文行楷" panose="02010800040101010101" pitchFamily="2" charset="-122"/>
                  </a:rPr>
                  <a:t>   饱和度：</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smtClean="0">
                    <a:latin typeface="华文行楷" panose="02010800040101010101" pitchFamily="2" charset="-122"/>
                    <a:ea typeface="华文行楷" panose="02010800040101010101" pitchFamily="2" charset="-122"/>
                  </a:rPr>
                  <a:t>           </a:t>
                </a:r>
                <a:r>
                  <a:rPr lang="en-US" altLang="zh-CN" sz="1800" dirty="0" err="1" smtClean="0">
                    <a:ea typeface="华文行楷" panose="02010800040101010101" pitchFamily="2" charset="-122"/>
                  </a:rPr>
                  <a:t>delt</a:t>
                </a:r>
                <a:r>
                  <a:rPr lang="en-US" altLang="zh-CN" sz="1800" dirty="0" smtClean="0">
                    <a:ea typeface="华文行楷" panose="02010800040101010101" pitchFamily="2" charset="-122"/>
                  </a:rPr>
                  <a:t>&gt;=0</a:t>
                </a:r>
                <a:r>
                  <a:rPr lang="zh-CN" altLang="en-US" sz="1800" dirty="0" smtClean="0">
                    <a:ea typeface="华文行楷" panose="02010800040101010101" pitchFamily="2" charset="-122"/>
                  </a:rPr>
                  <a:t>：</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p>
              <a:p>
                <a:pPr marL="0" indent="0">
                  <a:buNone/>
                </a:pPr>
                <a:r>
                  <a:rPr lang="en-US" altLang="zh-CN" dirty="0" smtClean="0">
                    <a:latin typeface="华文行楷" panose="02010800040101010101" pitchFamily="2" charset="-122"/>
                    <a:ea typeface="华文行楷" panose="02010800040101010101" pitchFamily="2" charset="-122"/>
                  </a:rPr>
                  <a:t>           </a:t>
                </a:r>
                <a:r>
                  <a:rPr lang="en-US" altLang="zh-CN" sz="1800" dirty="0" err="1" smtClean="0">
                    <a:ea typeface="华文行楷" panose="02010800040101010101" pitchFamily="2" charset="-122"/>
                  </a:rPr>
                  <a:t>delt</a:t>
                </a:r>
                <a:r>
                  <a:rPr lang="en-US" altLang="zh-CN" sz="1800" dirty="0" smtClean="0">
                    <a:ea typeface="华文行楷" panose="02010800040101010101" pitchFamily="2" charset="-122"/>
                  </a:rPr>
                  <a:t>&lt;0</a:t>
                </a:r>
                <a:r>
                  <a:rPr lang="zh-CN" altLang="en-US" sz="1800" dirty="0" smtClean="0">
                    <a:ea typeface="华文行楷" panose="02010800040101010101" pitchFamily="2" charset="-122"/>
                  </a:rPr>
                  <a:t>：</a:t>
                </a:r>
                <a:endParaRPr lang="en-US" altLang="zh-CN" sz="1800" dirty="0" smtClean="0">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14:m>
                  <m:oMath xmlns:m="http://schemas.openxmlformats.org/officeDocument/2006/math">
                    <m:r>
                      <a:rPr lang="en-US" altLang="zh-CN" sz="1800" i="1">
                        <a:latin typeface="Cambria Math" panose="02040503050406030204" pitchFamily="18" charset="0"/>
                        <a:ea typeface="宋体" panose="02010600030101010101" pitchFamily="2" charset="-122"/>
                      </a:rPr>
                      <m:t>𝐶</m:t>
                    </m:r>
                    <m:r>
                      <a:rPr lang="en-US" altLang="zh-CN" sz="1800" i="1">
                        <a:latin typeface="Cambria Math" panose="02040503050406030204" pitchFamily="18" charset="0"/>
                        <a:ea typeface="宋体" panose="02010600030101010101" pitchFamily="2" charset="-122"/>
                      </a:rPr>
                      <m:t>=</m:t>
                    </m:r>
                    <m:r>
                      <a:rPr lang="en-US" altLang="zh-CN" sz="1800" i="1">
                        <a:latin typeface="Cambria Math" panose="02040503050406030204" pitchFamily="18" charset="0"/>
                        <a:ea typeface="宋体" panose="02010600030101010101" pitchFamily="2" charset="-122"/>
                      </a:rPr>
                      <m:t>𝐿</m:t>
                    </m:r>
                    <m:r>
                      <a:rPr lang="en-US" altLang="zh-CN" sz="1800" i="1">
                        <a:latin typeface="Cambria Math" panose="02040503050406030204" pitchFamily="18" charset="0"/>
                        <a:ea typeface="宋体" panose="02010600030101010101" pitchFamily="2" charset="-122"/>
                      </a:rPr>
                      <m:t>+</m:t>
                    </m:r>
                    <m:d>
                      <m:dPr>
                        <m:ctrlPr>
                          <a:rPr lang="en-US" altLang="zh-CN" sz="1800" i="1">
                            <a:latin typeface="Cambria Math" panose="02040503050406030204" pitchFamily="18" charset="0"/>
                            <a:ea typeface="宋体" panose="02010600030101010101" pitchFamily="2" charset="-122"/>
                          </a:rPr>
                        </m:ctrlPr>
                      </m:dPr>
                      <m:e>
                        <m:r>
                          <a:rPr lang="en-US" altLang="zh-CN" sz="1800" i="1">
                            <a:latin typeface="Cambria Math" panose="02040503050406030204" pitchFamily="18" charset="0"/>
                            <a:ea typeface="宋体" panose="02010600030101010101" pitchFamily="2" charset="-122"/>
                          </a:rPr>
                          <m:t>𝐶</m:t>
                        </m:r>
                        <m:r>
                          <a:rPr lang="en-US" altLang="zh-CN" sz="1800" i="1">
                            <a:latin typeface="Cambria Math" panose="02040503050406030204" pitchFamily="18" charset="0"/>
                            <a:ea typeface="宋体" panose="02010600030101010101" pitchFamily="2" charset="-122"/>
                          </a:rPr>
                          <m:t>−</m:t>
                        </m:r>
                        <m:r>
                          <a:rPr lang="en-US" altLang="zh-CN" sz="1800" i="1">
                            <a:latin typeface="Cambria Math" panose="02040503050406030204" pitchFamily="18" charset="0"/>
                            <a:ea typeface="宋体" panose="02010600030101010101" pitchFamily="2" charset="-122"/>
                          </a:rPr>
                          <m:t>𝐿</m:t>
                        </m:r>
                      </m:e>
                    </m:d>
                    <m:r>
                      <a:rPr lang="en-US" altLang="zh-CN" sz="1800" i="1">
                        <a:latin typeface="Cambria Math" panose="02040503050406030204" pitchFamily="18" charset="0"/>
                        <a:ea typeface="宋体" panose="02010600030101010101" pitchFamily="2" charset="-122"/>
                      </a:rPr>
                      <m:t>∗</m:t>
                    </m:r>
                    <m:d>
                      <m:dPr>
                        <m:ctrlPr>
                          <a:rPr lang="en-US" altLang="zh-CN" sz="1800" i="1">
                            <a:latin typeface="Cambria Math" panose="02040503050406030204" pitchFamily="18" charset="0"/>
                            <a:ea typeface="宋体" panose="02010600030101010101" pitchFamily="2" charset="-122"/>
                          </a:rPr>
                        </m:ctrlPr>
                      </m:dPr>
                      <m:e>
                        <m:r>
                          <a:rPr lang="en-US" altLang="zh-CN" sz="1800" i="1">
                            <a:latin typeface="Cambria Math" panose="02040503050406030204" pitchFamily="18" charset="0"/>
                            <a:ea typeface="宋体" panose="02010600030101010101" pitchFamily="2" charset="-122"/>
                          </a:rPr>
                          <m:t>1+</m:t>
                        </m:r>
                        <m:r>
                          <a:rPr lang="zh-CN" altLang="en-US" sz="1800" i="1">
                            <a:latin typeface="Cambria Math" panose="02040503050406030204" pitchFamily="18" charset="0"/>
                            <a:ea typeface="宋体" panose="02010600030101010101" pitchFamily="2" charset="-122"/>
                          </a:rPr>
                          <m:t>𝛼</m:t>
                        </m:r>
                      </m:e>
                    </m:d>
                    <m:r>
                      <a:rPr lang="zh-CN" altLang="en-US" sz="1800" i="1">
                        <a:latin typeface="Cambria Math" panose="02040503050406030204" pitchFamily="18" charset="0"/>
                        <a:ea typeface="宋体" panose="02010600030101010101" pitchFamily="2" charset="-122"/>
                      </a:rPr>
                      <m:t>其中</m:t>
                    </m:r>
                    <m:r>
                      <a:rPr lang="en-US" altLang="zh-CN" sz="1800" i="1">
                        <a:latin typeface="Cambria Math" panose="02040503050406030204" pitchFamily="18" charset="0"/>
                        <a:ea typeface="宋体" panose="02010600030101010101" pitchFamily="2" charset="-122"/>
                      </a:rPr>
                      <m:t> </m:t>
                    </m:r>
                    <m:r>
                      <a:rPr lang="zh-CN" altLang="en-US" sz="1800" i="1">
                        <a:latin typeface="Cambria Math" panose="02040503050406030204" pitchFamily="18" charset="0"/>
                        <a:ea typeface="宋体" panose="02010600030101010101" pitchFamily="2" charset="-122"/>
                      </a:rPr>
                      <m:t>𝛼</m:t>
                    </m:r>
                    <m:r>
                      <a:rPr lang="en-US" altLang="zh-CN" sz="1800" i="1">
                        <a:latin typeface="Cambria Math" panose="02040503050406030204" pitchFamily="18" charset="0"/>
                        <a:ea typeface="宋体" panose="02010600030101010101" pitchFamily="2" charset="-122"/>
                      </a:rPr>
                      <m:t>=</m:t>
                    </m:r>
                    <m:r>
                      <m:rPr>
                        <m:sty m:val="p"/>
                      </m:rPr>
                      <a:rPr lang="en-US" altLang="zh-CN" sz="1800" i="1">
                        <a:latin typeface="Cambria Math" panose="02040503050406030204" pitchFamily="18" charset="0"/>
                        <a:ea typeface="宋体" panose="02010600030101010101" pitchFamily="2" charset="-122"/>
                      </a:rPr>
                      <m:t>delt</m:t>
                    </m:r>
                    <m:r>
                      <a:rPr lang="zh-CN" altLang="en-US" sz="1800" i="1">
                        <a:latin typeface="Cambria Math" panose="02040503050406030204" pitchFamily="18" charset="0"/>
                        <a:ea typeface="宋体" panose="02010600030101010101" pitchFamily="2" charset="-122"/>
                      </a:rPr>
                      <m:t>、</m:t>
                    </m:r>
                    <m:r>
                      <a:rPr lang="en-US" altLang="zh-CN" sz="1800" i="1">
                        <a:latin typeface="Cambria Math" panose="02040503050406030204" pitchFamily="18" charset="0"/>
                        <a:ea typeface="宋体" panose="02010600030101010101" pitchFamily="2" charset="-122"/>
                      </a:rPr>
                      <m:t>255</m:t>
                    </m:r>
                  </m:oMath>
                </a14:m>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使用</a:t>
                </a:r>
                <a:r>
                  <a:rPr lang="en-US" altLang="zh-CN" dirty="0" err="1" smtClean="0">
                    <a:ea typeface="华文行楷" panose="02010800040101010101" pitchFamily="2" charset="-122"/>
                  </a:rPr>
                  <a:t>shader</a:t>
                </a:r>
                <a:r>
                  <a:rPr lang="zh-CN" altLang="en-US" dirty="0" smtClean="0">
                    <a:latin typeface="华文行楷" panose="02010800040101010101" pitchFamily="2" charset="-122"/>
                    <a:ea typeface="华文行楷" panose="02010800040101010101" pitchFamily="2" charset="-122"/>
                  </a:rPr>
                  <a:t>实现实时效果查看</a:t>
                </a:r>
                <a:endParaRPr lang="en-US" altLang="zh-CN" dirty="0" smtClean="0">
                  <a:latin typeface="华文行楷" panose="02010800040101010101" pitchFamily="2" charset="-122"/>
                  <a:ea typeface="华文行楷" panose="020108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572" t="-124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20</a:t>
            </a:fld>
            <a:endParaRPr lang="en-US" altLang="zh-CN"/>
          </a:p>
        </p:txBody>
      </p:sp>
      <mc:AlternateContent xmlns:mc="http://schemas.openxmlformats.org/markup-compatibility/2006" xmlns:a14="http://schemas.microsoft.com/office/drawing/2010/main">
        <mc:Choice Requires="a14">
          <p:sp>
            <p:nvSpPr>
              <p:cNvPr id="8" name="文本框 7"/>
              <p:cNvSpPr txBox="1"/>
              <p:nvPr/>
            </p:nvSpPr>
            <p:spPr>
              <a:xfrm>
                <a:off x="1960042" y="2974622"/>
                <a:ext cx="5223930"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 , </m:t>
                      </m:r>
                      <m:r>
                        <a:rPr lang="zh-CN" altLang="en-US" i="1">
                          <a:latin typeface="Cambria Math" panose="02040503050406030204" pitchFamily="18" charset="0"/>
                        </a:rPr>
                        <m:t>其中</m:t>
                      </m:r>
                      <m:r>
                        <a:rPr lang="en-US" altLang="zh-CN" b="0" i="1" smtClean="0">
                          <a:latin typeface="Cambria Math" panose="02040503050406030204" pitchFamily="18" charset="0"/>
                        </a:rPr>
                        <m:t> </m:t>
                      </m:r>
                      <m:r>
                        <a:rPr lang="zh-CN" altLang="en-US" b="0" i="1" smtClean="0">
                          <a:latin typeface="Cambria Math" panose="02040503050406030204" pitchFamily="18" charset="0"/>
                        </a:rPr>
                        <m:t>𝛼</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𝑆</m:t>
                              </m:r>
                              <m:r>
                                <a:rPr lang="en-US" altLang="zh-CN" b="0" i="1" smtClean="0">
                                  <a:latin typeface="Cambria Math" panose="02040503050406030204" pitchFamily="18" charset="0"/>
                                </a:rPr>
                                <m:t> ,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𝑑𝑒𝑙𝑡</m:t>
                                  </m:r>
                                </m:num>
                                <m:den>
                                  <m:r>
                                    <a:rPr lang="en-US" altLang="zh-CN" b="0" i="1" smtClean="0">
                                      <a:latin typeface="Cambria Math" panose="02040503050406030204" pitchFamily="18" charset="0"/>
                                    </a:rPr>
                                    <m:t>255</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𝑑𝑒𝑙𝑡</m:t>
                                  </m:r>
                                </m:num>
                                <m:den>
                                  <m:r>
                                    <a:rPr lang="en-US" altLang="zh-CN" b="0" i="1" smtClean="0">
                                      <a:latin typeface="Cambria Math" panose="02040503050406030204" pitchFamily="18" charset="0"/>
                                    </a:rPr>
                                    <m:t>255</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𝑒𝑙𝑠𝑒</m:t>
                              </m:r>
                            </m:e>
                          </m:eqArr>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960042" y="2974622"/>
                <a:ext cx="5223930" cy="1248547"/>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371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第三章 纹理替换算法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问题来源</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三维渲染技术速度缓慢</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对于计算得到的材质信息的应用</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受到</a:t>
            </a:r>
            <a:r>
              <a:rPr lang="en-US" altLang="zh-CN" dirty="0" smtClean="0">
                <a:ea typeface="华文行楷" panose="02010800040101010101" pitchFamily="2" charset="-122"/>
              </a:rPr>
              <a:t>Motiva </a:t>
            </a:r>
            <a:r>
              <a:rPr lang="en-US" altLang="zh-CN" dirty="0" err="1" smtClean="0">
                <a:ea typeface="华文行楷" panose="02010800040101010101" pitchFamily="2" charset="-122"/>
              </a:rPr>
              <a:t>Colimo</a:t>
            </a:r>
            <a:r>
              <a:rPr lang="zh-CN" altLang="en-US" dirty="0" smtClean="0">
                <a:latin typeface="华文行楷" panose="02010800040101010101" pitchFamily="2" charset="-122"/>
                <a:ea typeface="华文行楷" panose="02010800040101010101" pitchFamily="2" charset="-122"/>
              </a:rPr>
              <a:t>启发</a:t>
            </a:r>
            <a:r>
              <a:rPr lang="en-US" altLang="zh-CN" dirty="0"/>
              <a:t/>
            </a:r>
            <a:br>
              <a:rPr lang="en-US" altLang="zh-CN" dirty="0"/>
            </a:b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21</a:t>
            </a:fld>
            <a:endParaRPr lang="en-US" altLang="zh-CN"/>
          </a:p>
        </p:txBody>
      </p:sp>
      <p:pic>
        <p:nvPicPr>
          <p:cNvPr id="6" name="图片 5"/>
          <p:cNvPicPr>
            <a:picLocks noChangeAspect="1"/>
          </p:cNvPicPr>
          <p:nvPr/>
        </p:nvPicPr>
        <p:blipFill>
          <a:blip r:embed="rId2"/>
          <a:stretch>
            <a:fillRect/>
          </a:stretch>
        </p:blipFill>
        <p:spPr>
          <a:xfrm>
            <a:off x="1072315" y="3835029"/>
            <a:ext cx="3599547" cy="2041896"/>
          </a:xfrm>
          <a:prstGeom prst="rect">
            <a:avLst/>
          </a:prstGeom>
        </p:spPr>
      </p:pic>
      <p:pic>
        <p:nvPicPr>
          <p:cNvPr id="7" name="图片 6"/>
          <p:cNvPicPr>
            <a:picLocks noChangeAspect="1"/>
          </p:cNvPicPr>
          <p:nvPr/>
        </p:nvPicPr>
        <p:blipFill>
          <a:blip r:embed="rId3"/>
          <a:stretch>
            <a:fillRect/>
          </a:stretch>
        </p:blipFill>
        <p:spPr>
          <a:xfrm>
            <a:off x="4800044" y="3768290"/>
            <a:ext cx="3827721" cy="2108635"/>
          </a:xfrm>
          <a:prstGeom prst="rect">
            <a:avLst/>
          </a:prstGeom>
        </p:spPr>
      </p:pic>
    </p:spTree>
    <p:extLst>
      <p:ext uri="{BB962C8B-B14F-4D97-AF65-F5344CB8AC3E}">
        <p14:creationId xmlns:p14="http://schemas.microsoft.com/office/powerpoint/2010/main" val="66253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第三章 纹理替换算法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基本原理</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根据</a:t>
            </a:r>
            <a:r>
              <a:rPr lang="en-US" altLang="zh-CN" dirty="0" err="1" smtClean="0">
                <a:ea typeface="华文行楷" panose="02010800040101010101" pitchFamily="2" charset="-122"/>
              </a:rPr>
              <a:t>Phong</a:t>
            </a:r>
            <a:r>
              <a:rPr lang="zh-CN" altLang="en-US" dirty="0" smtClean="0">
                <a:latin typeface="华文行楷" panose="02010800040101010101" pitchFamily="2" charset="-122"/>
                <a:ea typeface="华文行楷" panose="02010800040101010101" pitchFamily="2" charset="-122"/>
              </a:rPr>
              <a:t>光照模型并对其中每一项进行了重新定义</a:t>
            </a:r>
            <a:endParaRPr lang="en-US" altLang="zh-CN" dirty="0" smtClean="0">
              <a:latin typeface="华文行楷" panose="02010800040101010101" pitchFamily="2" charset="-122"/>
              <a:ea typeface="华文行楷" panose="02010800040101010101" pitchFamily="2" charset="-122"/>
            </a:endParaRPr>
          </a:p>
          <a:p>
            <a:pPr marL="0" indent="0">
              <a:buNone/>
            </a:pP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err="1" smtClean="0">
                <a:ea typeface="华文行楷" panose="02010800040101010101" pitchFamily="2" charset="-122"/>
              </a:rPr>
              <a:t>Phong</a:t>
            </a:r>
            <a:r>
              <a:rPr lang="zh-CN" altLang="en-US" dirty="0" smtClean="0">
                <a:latin typeface="华文行楷" panose="02010800040101010101" pitchFamily="2" charset="-122"/>
                <a:ea typeface="华文行楷" panose="02010800040101010101" pitchFamily="2" charset="-122"/>
              </a:rPr>
              <a:t>光照模型公式：</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i="1" dirty="0" smtClean="0"/>
              <a:t>     color </a:t>
            </a:r>
            <a:r>
              <a:rPr lang="en-US" altLang="zh-CN" dirty="0"/>
              <a:t>= </a:t>
            </a:r>
            <a:r>
              <a:rPr lang="en-US" altLang="zh-CN" i="1" dirty="0"/>
              <a:t>ambient </a:t>
            </a:r>
            <a:r>
              <a:rPr lang="en-US" altLang="zh-CN" dirty="0"/>
              <a:t>+ </a:t>
            </a:r>
            <a:r>
              <a:rPr lang="en-US" altLang="zh-CN" i="1" dirty="0" smtClean="0"/>
              <a:t>diffuse </a:t>
            </a:r>
            <a:r>
              <a:rPr lang="en-US" altLang="zh-CN" dirty="0"/>
              <a:t>+ </a:t>
            </a:r>
            <a:r>
              <a:rPr lang="en-US" altLang="zh-CN" i="1" dirty="0"/>
              <a:t>specular</a:t>
            </a:r>
            <a:r>
              <a:rPr lang="en-US" altLang="zh-CN" dirty="0"/>
              <a:t/>
            </a:r>
            <a:br>
              <a:rPr lang="en-US" altLang="zh-CN" dirty="0"/>
            </a:b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22</a:t>
            </a:fld>
            <a:endParaRPr lang="en-US" altLang="zh-CN"/>
          </a:p>
        </p:txBody>
      </p:sp>
    </p:spTree>
    <p:extLst>
      <p:ext uri="{BB962C8B-B14F-4D97-AF65-F5344CB8AC3E}">
        <p14:creationId xmlns:p14="http://schemas.microsoft.com/office/powerpoint/2010/main" val="230412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第三章 纹理替换算法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zh-CN" altLang="en-US" sz="3200" dirty="0" smtClean="0">
                <a:latin typeface="华文行楷" panose="02010800040101010101" pitchFamily="2" charset="-122"/>
                <a:ea typeface="华文行楷" panose="02010800040101010101" pitchFamily="2" charset="-122"/>
              </a:rPr>
              <a:t>图片准备</a:t>
            </a:r>
            <a:endParaRPr lang="en-US" altLang="zh-CN" sz="3200" dirty="0" smtClean="0">
              <a:latin typeface="华文行楷" panose="02010800040101010101" pitchFamily="2" charset="-122"/>
              <a:ea typeface="华文行楷" panose="02010800040101010101" pitchFamily="2" charset="-122"/>
            </a:endParaRPr>
          </a:p>
          <a:p>
            <a:pPr marL="0" indent="0">
              <a:buNone/>
            </a:pPr>
            <a:r>
              <a:rPr lang="zh-CN" altLang="en-US" sz="3200" dirty="0" smtClean="0">
                <a:latin typeface="华文行楷" panose="02010800040101010101" pitchFamily="2" charset="-122"/>
                <a:ea typeface="华文行楷" panose="02010800040101010101" pitchFamily="2" charset="-122"/>
              </a:rPr>
              <a:t>模型图片</a:t>
            </a:r>
            <a:endParaRPr lang="en-US" altLang="zh-CN" sz="3200" dirty="0" smtClean="0">
              <a:latin typeface="华文行楷" panose="02010800040101010101" pitchFamily="2" charset="-122"/>
              <a:ea typeface="华文行楷" panose="02010800040101010101" pitchFamily="2" charset="-122"/>
            </a:endParaRPr>
          </a:p>
          <a:p>
            <a:pPr marL="0" indent="0">
              <a:buNone/>
            </a:pPr>
            <a:r>
              <a:rPr lang="en-US" altLang="zh-CN" dirty="0" smtClean="0"/>
              <a:t>Beauty</a:t>
            </a:r>
            <a:r>
              <a:rPr lang="en-US" altLang="zh-CN" dirty="0"/>
              <a:t> </a:t>
            </a:r>
            <a:r>
              <a:rPr lang="en-US" altLang="zh-CN" dirty="0" smtClean="0"/>
              <a:t>, </a:t>
            </a:r>
            <a:r>
              <a:rPr lang="en-US" altLang="zh-CN" dirty="0" err="1" smtClean="0"/>
              <a:t>modNormal</a:t>
            </a:r>
            <a:r>
              <a:rPr lang="en-US" altLang="zh-CN" dirty="0" smtClean="0"/>
              <a:t> , </a:t>
            </a:r>
            <a:r>
              <a:rPr lang="en-US" altLang="zh-CN" dirty="0" err="1" smtClean="0"/>
              <a:t>modDiffuse</a:t>
            </a:r>
            <a:r>
              <a:rPr lang="en-US" altLang="zh-CN" dirty="0" smtClean="0"/>
              <a:t> , </a:t>
            </a:r>
            <a:r>
              <a:rPr lang="en-US" altLang="zh-CN" dirty="0" err="1" smtClean="0"/>
              <a:t>modSpecular</a:t>
            </a:r>
            <a:r>
              <a:rPr lang="en-US" altLang="zh-CN" dirty="0" smtClean="0"/>
              <a:t> , UV , mask</a:t>
            </a:r>
          </a:p>
          <a:p>
            <a:pPr marL="0" indent="0">
              <a:buNone/>
            </a:pPr>
            <a:r>
              <a:rPr lang="zh-CN" altLang="en-US" sz="3200" dirty="0" smtClean="0">
                <a:latin typeface="华文行楷" panose="02010800040101010101" pitchFamily="2" charset="-122"/>
                <a:ea typeface="华文行楷" panose="02010800040101010101" pitchFamily="2" charset="-122"/>
              </a:rPr>
              <a:t>材质图片</a:t>
            </a:r>
            <a:endParaRPr lang="en-US" altLang="zh-CN" sz="3200" dirty="0" smtClean="0">
              <a:latin typeface="华文行楷" panose="02010800040101010101" pitchFamily="2" charset="-122"/>
              <a:ea typeface="华文行楷" panose="02010800040101010101" pitchFamily="2" charset="-122"/>
            </a:endParaRPr>
          </a:p>
          <a:p>
            <a:pPr marL="0" indent="0">
              <a:buNone/>
            </a:pPr>
            <a:r>
              <a:rPr lang="en-US" altLang="zh-CN" dirty="0" err="1" smtClean="0"/>
              <a:t>texNormal</a:t>
            </a:r>
            <a:r>
              <a:rPr lang="en-US" altLang="zh-CN" dirty="0" smtClean="0"/>
              <a:t> , </a:t>
            </a:r>
            <a:r>
              <a:rPr lang="en-US" altLang="zh-CN" dirty="0" err="1" smtClean="0"/>
              <a:t>texDiffuse</a:t>
            </a:r>
            <a:r>
              <a:rPr lang="zh-CN" altLang="en-US" dirty="0"/>
              <a:t> </a:t>
            </a:r>
            <a:r>
              <a:rPr lang="en-US" altLang="zh-CN" dirty="0" smtClean="0"/>
              <a:t>, </a:t>
            </a:r>
            <a:r>
              <a:rPr lang="en-US" altLang="zh-CN" dirty="0" err="1" smtClean="0"/>
              <a:t>texSpecular</a:t>
            </a:r>
            <a:endParaRPr lang="en-US" altLang="zh-CN" dirty="0" smtClean="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23</a:t>
            </a:fld>
            <a:endParaRPr lang="en-US" altLang="zh-CN"/>
          </a:p>
        </p:txBody>
      </p:sp>
    </p:spTree>
    <p:extLst>
      <p:ext uri="{BB962C8B-B14F-4D97-AF65-F5344CB8AC3E}">
        <p14:creationId xmlns:p14="http://schemas.microsoft.com/office/powerpoint/2010/main" val="140626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第三章 纹理替换算法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en-US" altLang="zh-CN" i="1" dirty="0" smtClean="0"/>
              <a:t>Color </a:t>
            </a:r>
            <a:r>
              <a:rPr lang="en-US" altLang="zh-CN" dirty="0"/>
              <a:t>= </a:t>
            </a:r>
            <a:r>
              <a:rPr lang="en-US" altLang="zh-CN" i="1" dirty="0"/>
              <a:t>ambient </a:t>
            </a:r>
            <a:r>
              <a:rPr lang="en-US" altLang="zh-CN" dirty="0"/>
              <a:t>+ </a:t>
            </a:r>
            <a:r>
              <a:rPr lang="en-US" altLang="zh-CN" i="1" dirty="0">
                <a:solidFill>
                  <a:srgbClr val="C00000"/>
                </a:solidFill>
              </a:rPr>
              <a:t>diffuse</a:t>
            </a:r>
            <a:r>
              <a:rPr lang="en-US" altLang="zh-CN" i="1" dirty="0"/>
              <a:t> </a:t>
            </a:r>
            <a:r>
              <a:rPr lang="en-US" altLang="zh-CN" dirty="0"/>
              <a:t>+ </a:t>
            </a:r>
            <a:r>
              <a:rPr lang="en-US" altLang="zh-CN" i="1" dirty="0" smtClean="0"/>
              <a:t>specular</a:t>
            </a:r>
          </a:p>
          <a:p>
            <a:pPr>
              <a:buFont typeface="Wingdings" panose="05000000000000000000" pitchFamily="2" charset="2"/>
              <a:buChar char="Ø"/>
            </a:pPr>
            <a:r>
              <a:rPr lang="zh-CN" altLang="en-US" i="1" dirty="0" smtClean="0">
                <a:latin typeface="华文行楷" panose="02010800040101010101" pitchFamily="2" charset="-122"/>
                <a:ea typeface="华文行楷" panose="02010800040101010101" pitchFamily="2" charset="-122"/>
              </a:rPr>
              <a:t>法线融合</a:t>
            </a:r>
            <a:r>
              <a:rPr lang="en-US" altLang="zh-CN" i="1" dirty="0" smtClean="0"/>
              <a:t>(The </a:t>
            </a:r>
            <a:r>
              <a:rPr lang="en-US" altLang="zh-CN" i="1" dirty="0" err="1" smtClean="0"/>
              <a:t>Nitty</a:t>
            </a:r>
            <a:r>
              <a:rPr lang="en-US" altLang="zh-CN" i="1" dirty="0" smtClean="0"/>
              <a:t> Gritty)</a:t>
            </a:r>
          </a:p>
          <a:p>
            <a:pPr marL="0" indent="0">
              <a:buNone/>
            </a:pPr>
            <a:endParaRPr lang="en-US" altLang="zh-CN" i="1" dirty="0" smtClean="0"/>
          </a:p>
          <a:p>
            <a:pPr marL="0" indent="0">
              <a:buNone/>
            </a:pPr>
            <a:endParaRPr lang="en-US" altLang="zh-CN" i="1" dirty="0" smtClean="0"/>
          </a:p>
          <a:p>
            <a:pPr marL="0" indent="0">
              <a:buNone/>
            </a:pPr>
            <a:endParaRPr lang="en-US" altLang="zh-CN" i="1" dirty="0"/>
          </a:p>
          <a:p>
            <a:pPr marL="0" indent="0">
              <a:buNone/>
            </a:pPr>
            <a:endParaRPr lang="en-US" altLang="zh-CN" i="1" dirty="0" smtClean="0"/>
          </a:p>
          <a:p>
            <a:pPr marL="0" indent="0">
              <a:buNone/>
            </a:pP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24</a:t>
            </a:fld>
            <a:endParaRPr lang="en-US" altLang="zh-CN"/>
          </a:p>
        </p:txBody>
      </p:sp>
      <p:pic>
        <p:nvPicPr>
          <p:cNvPr id="6" name="图片 5"/>
          <p:cNvPicPr>
            <a:picLocks noChangeAspect="1"/>
          </p:cNvPicPr>
          <p:nvPr/>
        </p:nvPicPr>
        <p:blipFill>
          <a:blip r:embed="rId3"/>
          <a:stretch>
            <a:fillRect/>
          </a:stretch>
        </p:blipFill>
        <p:spPr>
          <a:xfrm>
            <a:off x="1258094" y="2492896"/>
            <a:ext cx="5428571" cy="1828571"/>
          </a:xfrm>
          <a:prstGeom prst="rect">
            <a:avLst/>
          </a:prstGeom>
        </p:spPr>
      </p:pic>
      <p:pic>
        <p:nvPicPr>
          <p:cNvPr id="7" name="图片 6"/>
          <p:cNvPicPr>
            <a:picLocks noChangeAspect="1"/>
          </p:cNvPicPr>
          <p:nvPr/>
        </p:nvPicPr>
        <p:blipFill>
          <a:blip r:embed="rId4"/>
          <a:stretch>
            <a:fillRect/>
          </a:stretch>
        </p:blipFill>
        <p:spPr>
          <a:xfrm>
            <a:off x="1547664" y="4461100"/>
            <a:ext cx="5408244" cy="868950"/>
          </a:xfrm>
          <a:prstGeom prst="rect">
            <a:avLst/>
          </a:prstGeom>
        </p:spPr>
      </p:pic>
      <p:pic>
        <p:nvPicPr>
          <p:cNvPr id="8" name="图片 7"/>
          <p:cNvPicPr>
            <a:picLocks noChangeAspect="1"/>
          </p:cNvPicPr>
          <p:nvPr/>
        </p:nvPicPr>
        <p:blipFill>
          <a:blip r:embed="rId5"/>
          <a:stretch>
            <a:fillRect/>
          </a:stretch>
        </p:blipFill>
        <p:spPr>
          <a:xfrm>
            <a:off x="1862969" y="5271766"/>
            <a:ext cx="2626268" cy="674976"/>
          </a:xfrm>
          <a:prstGeom prst="rect">
            <a:avLst/>
          </a:prstGeom>
        </p:spPr>
      </p:pic>
    </p:spTree>
    <p:extLst>
      <p:ext uri="{BB962C8B-B14F-4D97-AF65-F5344CB8AC3E}">
        <p14:creationId xmlns:p14="http://schemas.microsoft.com/office/powerpoint/2010/main" val="51704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第三章 纹理替换算法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en-US" altLang="zh-CN" i="1" dirty="0"/>
              <a:t>Color </a:t>
            </a:r>
            <a:r>
              <a:rPr lang="en-US" altLang="zh-CN" dirty="0"/>
              <a:t>= </a:t>
            </a:r>
            <a:r>
              <a:rPr lang="en-US" altLang="zh-CN" i="1" dirty="0"/>
              <a:t>ambient </a:t>
            </a:r>
            <a:r>
              <a:rPr lang="en-US" altLang="zh-CN" dirty="0"/>
              <a:t>+ </a:t>
            </a:r>
            <a:r>
              <a:rPr lang="en-US" altLang="zh-CN" i="1" dirty="0">
                <a:solidFill>
                  <a:srgbClr val="C00000"/>
                </a:solidFill>
              </a:rPr>
              <a:t>diffuse</a:t>
            </a:r>
            <a:r>
              <a:rPr lang="en-US" altLang="zh-CN" i="1" dirty="0"/>
              <a:t> </a:t>
            </a:r>
            <a:r>
              <a:rPr lang="en-US" altLang="zh-CN" dirty="0"/>
              <a:t>+ </a:t>
            </a:r>
            <a:r>
              <a:rPr lang="en-US" altLang="zh-CN" i="1" dirty="0"/>
              <a:t>specular</a:t>
            </a:r>
          </a:p>
          <a:p>
            <a:pPr>
              <a:buFont typeface="Wingdings" panose="05000000000000000000" pitchFamily="2" charset="2"/>
              <a:buChar char="Ø"/>
            </a:pPr>
            <a:r>
              <a:rPr lang="zh-CN" altLang="en-US" dirty="0" smtClean="0">
                <a:latin typeface="华文行楷" panose="02010800040101010101" pitchFamily="2" charset="-122"/>
                <a:ea typeface="华文行楷" panose="02010800040101010101" pitchFamily="2" charset="-122"/>
              </a:rPr>
              <a:t>光线计算</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模拟四个光源</a:t>
            </a:r>
            <a:r>
              <a:rPr lang="en-US" altLang="zh-CN" dirty="0" smtClean="0"/>
              <a:t>L1</a:t>
            </a:r>
            <a:r>
              <a:rPr lang="zh-CN" altLang="en-US" dirty="0" smtClean="0"/>
              <a:t>，</a:t>
            </a:r>
            <a:r>
              <a:rPr lang="en-US" altLang="zh-CN" dirty="0" smtClean="0"/>
              <a:t>L2</a:t>
            </a:r>
            <a:r>
              <a:rPr lang="zh-CN" altLang="en-US" dirty="0" smtClean="0"/>
              <a:t>，</a:t>
            </a:r>
            <a:r>
              <a:rPr lang="en-US" altLang="zh-CN" dirty="0" smtClean="0"/>
              <a:t>L3</a:t>
            </a:r>
            <a:r>
              <a:rPr lang="zh-CN" altLang="en-US" dirty="0" smtClean="0"/>
              <a:t>，</a:t>
            </a:r>
            <a:r>
              <a:rPr lang="en-US" altLang="zh-CN" dirty="0" smtClean="0"/>
              <a:t>L4</a:t>
            </a:r>
          </a:p>
          <a:p>
            <a:pPr marL="0" indent="0">
              <a:buNone/>
            </a:pP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25</a:t>
            </a:fld>
            <a:endParaRPr lang="en-US" altLang="zh-CN"/>
          </a:p>
        </p:txBody>
      </p:sp>
      <p:pic>
        <p:nvPicPr>
          <p:cNvPr id="6" name="图片 5"/>
          <p:cNvPicPr>
            <a:picLocks noChangeAspect="1"/>
          </p:cNvPicPr>
          <p:nvPr/>
        </p:nvPicPr>
        <p:blipFill>
          <a:blip r:embed="rId2"/>
          <a:stretch>
            <a:fillRect/>
          </a:stretch>
        </p:blipFill>
        <p:spPr>
          <a:xfrm>
            <a:off x="899592" y="3356992"/>
            <a:ext cx="6523723" cy="1584176"/>
          </a:xfrm>
          <a:prstGeom prst="rect">
            <a:avLst/>
          </a:prstGeom>
        </p:spPr>
      </p:pic>
    </p:spTree>
    <p:extLst>
      <p:ext uri="{BB962C8B-B14F-4D97-AF65-F5344CB8AC3E}">
        <p14:creationId xmlns:p14="http://schemas.microsoft.com/office/powerpoint/2010/main" val="152654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第三章 纹理替换算法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en-US" altLang="zh-CN" i="1" dirty="0"/>
              <a:t>Color </a:t>
            </a:r>
            <a:r>
              <a:rPr lang="en-US" altLang="zh-CN" dirty="0"/>
              <a:t>= </a:t>
            </a:r>
            <a:r>
              <a:rPr lang="en-US" altLang="zh-CN" i="1" dirty="0">
                <a:solidFill>
                  <a:srgbClr val="C00000"/>
                </a:solidFill>
              </a:rPr>
              <a:t>ambient</a:t>
            </a:r>
            <a:r>
              <a:rPr lang="en-US" altLang="zh-CN" i="1" dirty="0"/>
              <a:t> </a:t>
            </a:r>
            <a:r>
              <a:rPr lang="en-US" altLang="zh-CN" dirty="0"/>
              <a:t>+ </a:t>
            </a:r>
            <a:r>
              <a:rPr lang="en-US" altLang="zh-CN" i="1" dirty="0"/>
              <a:t>diffuse </a:t>
            </a:r>
            <a:r>
              <a:rPr lang="en-US" altLang="zh-CN" dirty="0"/>
              <a:t>+ </a:t>
            </a:r>
            <a:r>
              <a:rPr lang="en-US" altLang="zh-CN" i="1" dirty="0" smtClean="0"/>
              <a:t>specular</a:t>
            </a:r>
          </a:p>
          <a:p>
            <a:pPr marL="0" indent="0">
              <a:buNone/>
            </a:pPr>
            <a:r>
              <a:rPr lang="zh-CN" altLang="en-US" dirty="0">
                <a:latin typeface="华文行楷" panose="02010800040101010101" pitchFamily="2" charset="-122"/>
                <a:ea typeface="华文行楷" panose="02010800040101010101" pitchFamily="2" charset="-122"/>
              </a:rPr>
              <a:t>全局</a:t>
            </a:r>
            <a:r>
              <a:rPr lang="zh-CN" altLang="en-US" dirty="0" smtClean="0">
                <a:latin typeface="华文行楷" panose="02010800040101010101" pitchFamily="2" charset="-122"/>
                <a:ea typeface="华文行楷" panose="02010800040101010101" pitchFamily="2" charset="-122"/>
              </a:rPr>
              <a:t>光计算</a:t>
            </a:r>
            <a:endParaRPr lang="en-US" altLang="zh-CN" dirty="0" smtClean="0">
              <a:latin typeface="华文行楷" panose="02010800040101010101" pitchFamily="2" charset="-122"/>
              <a:ea typeface="华文行楷" panose="02010800040101010101" pitchFamily="2" charset="-122"/>
            </a:endParaRPr>
          </a:p>
          <a:p>
            <a:pPr marL="0" indent="0">
              <a:buNone/>
            </a:pPr>
            <a:r>
              <a:rPr lang="zh-CN" altLang="en-US" dirty="0" smtClean="0">
                <a:latin typeface="华文行楷" panose="02010800040101010101" pitchFamily="2" charset="-122"/>
                <a:ea typeface="华文行楷" panose="02010800040101010101" pitchFamily="2" charset="-122"/>
              </a:rPr>
              <a:t>使用计算后的漫反射信息以及材质本身漫反射信息对环境光进行加成计算</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i="1" dirty="0" smtClean="0"/>
              <a:t>      </a:t>
            </a:r>
            <a:r>
              <a:rPr lang="en-US" altLang="zh-CN" i="1" dirty="0" err="1" smtClean="0"/>
              <a:t>newAmbinent</a:t>
            </a:r>
            <a:r>
              <a:rPr lang="en-US" altLang="zh-CN" i="1" dirty="0" smtClean="0"/>
              <a:t> </a:t>
            </a:r>
            <a:r>
              <a:rPr lang="en-US" altLang="zh-CN" dirty="0"/>
              <a:t>= </a:t>
            </a:r>
            <a:r>
              <a:rPr lang="en-US" altLang="zh-CN" i="1" dirty="0" err="1" smtClean="0"/>
              <a:t>texDiffuse</a:t>
            </a:r>
            <a:r>
              <a:rPr lang="en-US" altLang="zh-CN" i="1" dirty="0" smtClean="0"/>
              <a:t> </a:t>
            </a:r>
            <a:r>
              <a:rPr lang="en-US" altLang="zh-CN" i="1" dirty="0"/>
              <a:t>· </a:t>
            </a:r>
            <a:r>
              <a:rPr lang="en-US" altLang="zh-CN" i="1" dirty="0" err="1"/>
              <a:t>newDiffuse</a:t>
            </a:r>
            <a:r>
              <a:rPr lang="en-US" altLang="zh-CN" i="1" dirty="0"/>
              <a:t> · </a:t>
            </a:r>
            <a:r>
              <a:rPr lang="el-GR" altLang="zh-CN" i="1" dirty="0"/>
              <a:t>α</a:t>
            </a:r>
            <a:r>
              <a:rPr lang="el-GR" altLang="zh-CN" dirty="0"/>
              <a:t/>
            </a:r>
            <a:br>
              <a:rPr lang="el-GR" altLang="zh-CN" dirty="0"/>
            </a:br>
            <a:endParaRPr lang="en-US" altLang="zh-CN" i="1" dirty="0"/>
          </a:p>
          <a:p>
            <a:pPr marL="0" indent="0">
              <a:buNone/>
            </a:pP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26</a:t>
            </a:fld>
            <a:endParaRPr lang="en-US" altLang="zh-CN"/>
          </a:p>
        </p:txBody>
      </p:sp>
    </p:spTree>
    <p:extLst>
      <p:ext uri="{BB962C8B-B14F-4D97-AF65-F5344CB8AC3E}">
        <p14:creationId xmlns:p14="http://schemas.microsoft.com/office/powerpoint/2010/main" val="373551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华文行楷" panose="02010800040101010101" pitchFamily="2" charset="-122"/>
                <a:ea typeface="华文行楷" panose="02010800040101010101" pitchFamily="2" charset="-122"/>
              </a:rPr>
              <a:t>第三章 纹理替换算法 </a:t>
            </a:r>
            <a:endParaRPr lang="zh-CN" altLang="en-US" sz="40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i="1" dirty="0" smtClean="0"/>
                  <a:t>Color </a:t>
                </a:r>
                <a:r>
                  <a:rPr lang="en-US" altLang="zh-CN" dirty="0"/>
                  <a:t>= ambient</a:t>
                </a:r>
                <a:r>
                  <a:rPr lang="en-US" altLang="zh-CN" i="1" dirty="0"/>
                  <a:t> </a:t>
                </a:r>
                <a:r>
                  <a:rPr lang="en-US" altLang="zh-CN" dirty="0"/>
                  <a:t>+ </a:t>
                </a:r>
                <a:r>
                  <a:rPr lang="en-US" altLang="zh-CN" i="1" dirty="0"/>
                  <a:t>diffuse </a:t>
                </a:r>
                <a:r>
                  <a:rPr lang="en-US" altLang="zh-CN" dirty="0"/>
                  <a:t>+ </a:t>
                </a:r>
                <a:r>
                  <a:rPr lang="en-US" altLang="zh-CN" i="1" dirty="0">
                    <a:solidFill>
                      <a:srgbClr val="C00000"/>
                    </a:solidFill>
                  </a:rPr>
                  <a:t>specular</a:t>
                </a:r>
              </a:p>
              <a:p>
                <a:pPr marL="0" indent="0">
                  <a:buNone/>
                </a:pPr>
                <a:r>
                  <a:rPr lang="zh-CN" altLang="en-US" dirty="0" smtClean="0">
                    <a:latin typeface="华文行楷" panose="02010800040101010101" pitchFamily="2" charset="-122"/>
                    <a:ea typeface="华文行楷" panose="02010800040101010101" pitchFamily="2" charset="-122"/>
                  </a:rPr>
                  <a:t>高光计算</a:t>
                </a:r>
                <a:endParaRPr lang="en-US" altLang="zh-CN" dirty="0" smtClean="0">
                  <a:latin typeface="华文行楷" panose="02010800040101010101" pitchFamily="2" charset="-122"/>
                  <a:ea typeface="华文行楷" panose="0201080004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2400" dirty="0">
                          <a:latin typeface="Cambria Math" panose="02040503050406030204" pitchFamily="18" charset="0"/>
                        </a:rPr>
                        <m:t>new</m:t>
                      </m:r>
                      <m:r>
                        <m:rPr>
                          <m:sty m:val="p"/>
                        </m:rPr>
                        <a:rPr lang="en-US" altLang="zh-CN" sz="2400" b="0" i="0" dirty="0" smtClean="0">
                          <a:latin typeface="Cambria Math" panose="02040503050406030204" pitchFamily="18" charset="0"/>
                        </a:rPr>
                        <m:t>Specular</m:t>
                      </m:r>
                      <m:r>
                        <a:rPr lang="en-US" altLang="zh-CN" sz="2400" b="0" i="0" dirty="0" smtClean="0">
                          <a:latin typeface="Cambria Math" panose="02040503050406030204" pitchFamily="18" charset="0"/>
                        </a:rPr>
                        <m:t>=</m:t>
                      </m:r>
                      <m:r>
                        <m:rPr>
                          <m:sty m:val="p"/>
                        </m:rPr>
                        <a:rPr lang="en-US" altLang="zh-CN" sz="2400" b="0" i="0" dirty="0" smtClean="0">
                          <a:latin typeface="Cambria Math" panose="02040503050406030204" pitchFamily="18" charset="0"/>
                        </a:rPr>
                        <m:t>modSpecular</m:t>
                      </m:r>
                      <m:r>
                        <a:rPr lang="en-US" altLang="zh-CN" sz="2400" b="0" i="0" dirty="0" smtClean="0">
                          <a:latin typeface="Cambria Math" panose="02040503050406030204" pitchFamily="18" charset="0"/>
                        </a:rPr>
                        <m:t>∗</m:t>
                      </m:r>
                      <m:r>
                        <m:rPr>
                          <m:sty m:val="p"/>
                        </m:rPr>
                        <a:rPr lang="en-US" altLang="zh-CN" sz="2400" b="0" i="0" dirty="0" smtClean="0">
                          <a:latin typeface="Cambria Math" panose="02040503050406030204" pitchFamily="18" charset="0"/>
                        </a:rPr>
                        <m:t>texSpecular</m:t>
                      </m:r>
                      <m:r>
                        <a:rPr lang="en-US" altLang="zh-CN" sz="2400" b="0" i="0"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dirty="0">
                              <a:latin typeface="Cambria Math" panose="02040503050406030204" pitchFamily="18" charset="0"/>
                            </a:rPr>
                            <m:t>(</m:t>
                          </m:r>
                          <m:r>
                            <m:rPr>
                              <m:sty m:val="p"/>
                            </m:rPr>
                            <a:rPr lang="en-US" altLang="zh-CN" sz="2400" dirty="0">
                              <a:latin typeface="Cambria Math" panose="02040503050406030204" pitchFamily="18" charset="0"/>
                            </a:rPr>
                            <m:t>newDiffuse</m:t>
                          </m:r>
                          <m:r>
                            <a:rPr lang="en-US" altLang="zh-CN" sz="2400" dirty="0">
                              <a:latin typeface="Cambria Math" panose="02040503050406030204" pitchFamily="18" charset="0"/>
                            </a:rPr>
                            <m:t>∗</m:t>
                          </m:r>
                          <m:r>
                            <m:rPr>
                              <m:sty m:val="p"/>
                            </m:rPr>
                            <a:rPr lang="el-GR" altLang="zh-CN" sz="2400" i="1" dirty="0">
                              <a:latin typeface="Cambria Math" panose="02040503050406030204" pitchFamily="18" charset="0"/>
                              <a:ea typeface="Cambria Math" panose="02040503050406030204" pitchFamily="18" charset="0"/>
                            </a:rPr>
                            <m:t>α</m:t>
                          </m:r>
                          <m:r>
                            <a:rPr lang="en-US" altLang="zh-CN" sz="2400" i="1" dirty="0">
                              <a:latin typeface="Cambria Math" panose="02040503050406030204" pitchFamily="18" charset="0"/>
                              <a:ea typeface="Cambria Math" panose="02040503050406030204" pitchFamily="18" charset="0"/>
                            </a:rPr>
                            <m:t>+</m:t>
                          </m:r>
                          <m:r>
                            <a:rPr lang="zh-CN" altLang="en-US" sz="2400" i="1" dirty="0">
                              <a:latin typeface="Cambria Math" panose="02040503050406030204" pitchFamily="18" charset="0"/>
                              <a:ea typeface="Cambria Math" panose="02040503050406030204" pitchFamily="18" charset="0"/>
                            </a:rPr>
                            <m:t>𝛽</m:t>
                          </m:r>
                          <m:r>
                            <a:rPr lang="en-US" altLang="zh-CN" sz="2400" dirty="0">
                              <a:latin typeface="Cambria Math" panose="02040503050406030204" pitchFamily="18" charset="0"/>
                            </a:rPr>
                            <m:t>)</m:t>
                          </m:r>
                        </m:e>
                        <m:sup>
                          <m:r>
                            <a:rPr lang="en-US" altLang="zh-CN" sz="2400" b="0" i="1" dirty="0" smtClean="0">
                              <a:latin typeface="Cambria Math" panose="02040503050406030204" pitchFamily="18" charset="0"/>
                            </a:rPr>
                            <m:t>𝑛</m:t>
                          </m:r>
                        </m:sup>
                      </m:sSup>
                    </m:oMath>
                  </m:oMathPara>
                </a14:m>
                <a:endParaRPr lang="en-US" altLang="zh-CN" sz="2400" dirty="0" smtClean="0"/>
              </a:p>
              <a:p>
                <a:pPr marL="0" indent="0">
                  <a:buNone/>
                </a:pPr>
                <a:endParaRPr lang="en-US" altLang="zh-CN" sz="2400" dirty="0"/>
              </a:p>
              <a:p>
                <a:pPr marL="0" indent="0">
                  <a:buNone/>
                </a:pPr>
                <a:r>
                  <a:rPr lang="zh-CN" altLang="en-US" sz="2400" dirty="0" smtClean="0">
                    <a:latin typeface="华文行楷" panose="02010800040101010101" pitchFamily="2" charset="-122"/>
                    <a:ea typeface="华文行楷" panose="02010800040101010101" pitchFamily="2" charset="-122"/>
                  </a:rPr>
                  <a:t>根据</a:t>
                </a:r>
                <a:r>
                  <a:rPr lang="en-US" altLang="zh-CN" sz="2400" dirty="0" err="1" smtClean="0"/>
                  <a:t>Phong</a:t>
                </a:r>
                <a:r>
                  <a:rPr lang="zh-CN" altLang="en-US" sz="2400" dirty="0" smtClean="0">
                    <a:latin typeface="华文行楷" panose="02010800040101010101" pitchFamily="2" charset="-122"/>
                    <a:ea typeface="华文行楷" panose="02010800040101010101" pitchFamily="2" charset="-122"/>
                  </a:rPr>
                  <a:t>光照模型最终计算为</a:t>
                </a:r>
                <a:r>
                  <a:rPr lang="zh-CN" altLang="en-US" sz="2400" dirty="0" smtClean="0"/>
                  <a:t>：</a:t>
                </a:r>
                <a:endParaRPr lang="en-US" altLang="zh-CN" sz="2400" dirty="0" smtClean="0"/>
              </a:p>
              <a:p>
                <a:pPr marL="0" indent="0">
                  <a:buNone/>
                </a:pPr>
                <a14:m>
                  <m:oMathPara xmlns:m="http://schemas.openxmlformats.org/officeDocument/2006/math">
                    <m:oMathParaPr>
                      <m:jc m:val="left"/>
                    </m:oMathParaPr>
                    <m:oMath xmlns:m="http://schemas.openxmlformats.org/officeDocument/2006/math">
                      <m:r>
                        <m:rPr>
                          <m:sty m:val="p"/>
                        </m:rPr>
                        <a:rPr lang="en-US" altLang="zh-CN" sz="2000" dirty="0">
                          <a:latin typeface="Cambria Math" panose="02040503050406030204" pitchFamily="18" charset="0"/>
                        </a:rPr>
                        <m:t>Color</m:t>
                      </m:r>
                      <m:r>
                        <a:rPr lang="en-US" altLang="zh-CN" sz="2000" b="0" i="1"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eqArr>
                            <m:eqArrPr>
                              <m:ctrlPr>
                                <a:rPr lang="en-US" altLang="zh-CN" sz="2000" b="0" i="1" dirty="0" smtClean="0">
                                  <a:latin typeface="Cambria Math" panose="02040503050406030204" pitchFamily="18" charset="0"/>
                                </a:rPr>
                              </m:ctrlPr>
                            </m:eqArrPr>
                            <m:e>
                              <m:r>
                                <m:rPr>
                                  <m:sty m:val="p"/>
                                </m:rPr>
                                <a:rPr lang="en-US" altLang="zh-CN" sz="2000" i="1" dirty="0">
                                  <a:latin typeface="Cambria Math" panose="02040503050406030204" pitchFamily="18" charset="0"/>
                                </a:rPr>
                                <m:t>clamp</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𝑛𝑒𝑤𝐴𝑚𝑏𝑖𝑛𝑒𝑛𝑡</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𝑛𝑒𝑤𝐷𝑖𝑓𝑓𝑢𝑠𝑒</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𝑛𝑒𝑤𝑆𝑝𝑒𝑐𝑢𝑙𝑎𝑟</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𝑚𝑎𝑠𝑘</m:t>
                              </m:r>
                              <m:r>
                                <a:rPr lang="en-US" altLang="zh-CN" sz="2000" b="0" i="1" dirty="0" smtClean="0">
                                  <a:latin typeface="Cambria Math" panose="02040503050406030204" pitchFamily="18" charset="0"/>
                                </a:rPr>
                                <m:t>=1</m:t>
                              </m:r>
                            </m:e>
                            <m:e>
                              <m:r>
                                <a:rPr lang="en-US" altLang="zh-CN" sz="2000" b="0" i="1" dirty="0" smtClean="0">
                                  <a:latin typeface="Cambria Math" panose="02040503050406030204" pitchFamily="18" charset="0"/>
                                </a:rPr>
                                <m:t>𝑏𝑒𝑎𝑢𝑡𝑦</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𝑚𝑎𝑠𝑘</m:t>
                              </m:r>
                              <m:r>
                                <a:rPr lang="en-US" altLang="zh-CN" sz="2000" b="0" i="1" dirty="0" smtClean="0">
                                  <a:latin typeface="Cambria Math" panose="02040503050406030204" pitchFamily="18" charset="0"/>
                                </a:rPr>
                                <m:t>=0</m:t>
                              </m:r>
                            </m:e>
                          </m:eqArr>
                        </m:e>
                      </m:d>
                    </m:oMath>
                  </m:oMathPara>
                </a14:m>
                <a:r>
                  <a:rPr lang="en-US" altLang="zh-CN" sz="2000" dirty="0"/>
                  <a:t/>
                </a:r>
                <a:br>
                  <a:rPr lang="en-US" altLang="zh-CN" sz="2000" dirty="0"/>
                </a:b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572" t="-138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27</a:t>
            </a:fld>
            <a:endParaRPr lang="en-US" altLang="zh-CN"/>
          </a:p>
        </p:txBody>
      </p:sp>
    </p:spTree>
    <p:extLst>
      <p:ext uri="{BB962C8B-B14F-4D97-AF65-F5344CB8AC3E}">
        <p14:creationId xmlns:p14="http://schemas.microsoft.com/office/powerpoint/2010/main" val="80628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a:latin typeface="华文行楷" panose="02010800040101010101" pitchFamily="2" charset="-122"/>
                <a:ea typeface="华文行楷" panose="02010800040101010101" pitchFamily="2" charset="-122"/>
              </a:rPr>
              <a:t>第四章 实验结果分析 </a:t>
            </a:r>
          </a:p>
        </p:txBody>
      </p:sp>
      <p:sp>
        <p:nvSpPr>
          <p:cNvPr id="3" name="内容占位符 2"/>
          <p:cNvSpPr>
            <a:spLocks noGrp="1"/>
          </p:cNvSpPr>
          <p:nvPr>
            <p:ph idx="1"/>
          </p:nvPr>
        </p:nvSpPr>
        <p:spPr/>
        <p:txBody>
          <a:bodyPr/>
          <a:lstStyle/>
          <a:p>
            <a:r>
              <a:rPr lang="zh-CN" altLang="en-US" dirty="0" smtClean="0">
                <a:latin typeface="华文行楷" panose="02010800040101010101" pitchFamily="2" charset="-122"/>
                <a:ea typeface="华文行楷" panose="02010800040101010101" pitchFamily="2" charset="-122"/>
              </a:rPr>
              <a:t>硬件设备</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dirty="0">
                <a:latin typeface="华文行楷" panose="02010800040101010101" pitchFamily="2" charset="-122"/>
                <a:ea typeface="华文行楷" panose="02010800040101010101" pitchFamily="2" charset="-122"/>
              </a:rPr>
              <a:t> </a:t>
            </a:r>
            <a:r>
              <a:rPr lang="zh-CN" altLang="en-US" sz="2400" dirty="0" smtClean="0">
                <a:latin typeface="华文行楷" panose="02010800040101010101" pitchFamily="2" charset="-122"/>
                <a:ea typeface="华文行楷" panose="02010800040101010101" pitchFamily="2" charset="-122"/>
              </a:rPr>
              <a:t>遮光箱</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sz="2400" dirty="0" smtClean="0">
                <a:latin typeface="华文行楷" panose="02010800040101010101" pitchFamily="2" charset="-122"/>
                <a:ea typeface="华文行楷" panose="02010800040101010101" pitchFamily="2" charset="-122"/>
              </a:rPr>
              <a:t> 透台</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sz="2400" dirty="0">
                <a:latin typeface="华文行楷" panose="02010800040101010101" pitchFamily="2" charset="-122"/>
                <a:ea typeface="华文行楷" panose="02010800040101010101" pitchFamily="2" charset="-122"/>
              </a:rPr>
              <a:t> </a:t>
            </a:r>
            <a:r>
              <a:rPr lang="zh-CN" altLang="en-US" sz="2400" dirty="0" smtClean="0">
                <a:latin typeface="华文行楷" panose="02010800040101010101" pitchFamily="2" charset="-122"/>
                <a:ea typeface="华文行楷" panose="02010800040101010101" pitchFamily="2" charset="-122"/>
              </a:rPr>
              <a:t>相机</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sz="2400" dirty="0">
                <a:latin typeface="华文行楷" panose="02010800040101010101" pitchFamily="2" charset="-122"/>
                <a:ea typeface="华文行楷" panose="02010800040101010101" pitchFamily="2" charset="-122"/>
              </a:rPr>
              <a:t> </a:t>
            </a:r>
            <a:r>
              <a:rPr lang="en-US" altLang="zh-CN" sz="2400" dirty="0" smtClean="0">
                <a:latin typeface="+mn-ea"/>
              </a:rPr>
              <a:t>LED</a:t>
            </a:r>
            <a:r>
              <a:rPr lang="zh-CN" altLang="en-US" sz="2400" dirty="0" smtClean="0">
                <a:latin typeface="华文行楷" panose="02010800040101010101" pitchFamily="2" charset="-122"/>
                <a:ea typeface="华文行楷" panose="02010800040101010101" pitchFamily="2" charset="-122"/>
              </a:rPr>
              <a:t>灯带</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sz="2400" dirty="0">
                <a:latin typeface="华文行楷" panose="02010800040101010101" pitchFamily="2" charset="-122"/>
                <a:ea typeface="华文行楷" panose="02010800040101010101" pitchFamily="2" charset="-122"/>
              </a:rPr>
              <a:t> </a:t>
            </a:r>
            <a:r>
              <a:rPr lang="zh-CN" altLang="en-US" sz="2400" dirty="0" smtClean="0">
                <a:latin typeface="华文行楷" panose="02010800040101010101" pitchFamily="2" charset="-122"/>
                <a:ea typeface="华文行楷" panose="02010800040101010101" pitchFamily="2" charset="-122"/>
              </a:rPr>
              <a:t>单片机</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sz="2400" dirty="0">
                <a:latin typeface="华文行楷" panose="02010800040101010101" pitchFamily="2" charset="-122"/>
                <a:ea typeface="华文行楷" panose="02010800040101010101" pitchFamily="2" charset="-122"/>
              </a:rPr>
              <a:t>滤光镜</a:t>
            </a:r>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28</a:t>
            </a:fld>
            <a:endParaRPr lang="en-US" altLang="zh-CN"/>
          </a:p>
        </p:txBody>
      </p:sp>
      <p:pic>
        <p:nvPicPr>
          <p:cNvPr id="7" name="图片 6"/>
          <p:cNvPicPr/>
          <p:nvPr/>
        </p:nvPicPr>
        <p:blipFill>
          <a:blip r:embed="rId2"/>
          <a:stretch>
            <a:fillRect/>
          </a:stretch>
        </p:blipFill>
        <p:spPr>
          <a:xfrm>
            <a:off x="2555776" y="1301273"/>
            <a:ext cx="2735139" cy="4195340"/>
          </a:xfrm>
          <a:prstGeom prst="rect">
            <a:avLst/>
          </a:prstGeom>
        </p:spPr>
      </p:pic>
      <p:pic>
        <p:nvPicPr>
          <p:cNvPr id="6" name="图片 5"/>
          <p:cNvPicPr>
            <a:picLocks noChangeAspect="1"/>
          </p:cNvPicPr>
          <p:nvPr/>
        </p:nvPicPr>
        <p:blipFill>
          <a:blip r:embed="rId3"/>
          <a:stretch>
            <a:fillRect/>
          </a:stretch>
        </p:blipFill>
        <p:spPr>
          <a:xfrm>
            <a:off x="5639433" y="1595268"/>
            <a:ext cx="2670448" cy="3607349"/>
          </a:xfrm>
          <a:prstGeom prst="rect">
            <a:avLst/>
          </a:prstGeom>
        </p:spPr>
      </p:pic>
    </p:spTree>
    <p:extLst>
      <p:ext uri="{BB962C8B-B14F-4D97-AF65-F5344CB8AC3E}">
        <p14:creationId xmlns:p14="http://schemas.microsoft.com/office/powerpoint/2010/main" val="25271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a:latin typeface="华文行楷" panose="02010800040101010101" pitchFamily="2" charset="-122"/>
                <a:ea typeface="华文行楷" panose="02010800040101010101" pitchFamily="2" charset="-122"/>
              </a:rPr>
              <a:t>第四章 实验结果分析 </a:t>
            </a:r>
          </a:p>
        </p:txBody>
      </p:sp>
      <p:sp>
        <p:nvSpPr>
          <p:cNvPr id="3" name="内容占位符 2"/>
          <p:cNvSpPr>
            <a:spLocks noGrp="1"/>
          </p:cNvSpPr>
          <p:nvPr>
            <p:ph idx="1"/>
          </p:nvPr>
        </p:nvSpPr>
        <p:spPr/>
        <p:txBody>
          <a:bodyPr/>
          <a:lstStyle/>
          <a:p>
            <a:r>
              <a:rPr lang="zh-CN" altLang="en-US" dirty="0" smtClean="0">
                <a:latin typeface="华文行楷" panose="02010800040101010101" pitchFamily="2" charset="-122"/>
                <a:ea typeface="华文行楷" panose="02010800040101010101" pitchFamily="2" charset="-122"/>
              </a:rPr>
              <a:t>软件</a:t>
            </a:r>
            <a:endParaRPr lang="en-US" altLang="zh-CN" dirty="0" smtClean="0">
              <a:latin typeface="华文行楷" panose="02010800040101010101" pitchFamily="2" charset="-122"/>
              <a:ea typeface="华文行楷" panose="02010800040101010101" pitchFamily="2" charset="-122"/>
            </a:endParaRPr>
          </a:p>
          <a:p>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29</a:t>
            </a:fld>
            <a:endParaRPr lang="en-US" altLang="zh-CN"/>
          </a:p>
        </p:txBody>
      </p:sp>
      <p:pic>
        <p:nvPicPr>
          <p:cNvPr id="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0373" y="2060848"/>
            <a:ext cx="4958618" cy="362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722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华文行楷" panose="02010800040101010101" pitchFamily="2" charset="-122"/>
                <a:ea typeface="华文行楷" panose="02010800040101010101" pitchFamily="2" charset="-122"/>
              </a:rPr>
              <a:t>第一章 概述</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lgn="ctr">
              <a:buNone/>
            </a:pPr>
            <a:r>
              <a:rPr lang="zh-CN" altLang="en-US" sz="3600" b="1" dirty="0" smtClean="0">
                <a:latin typeface="华文行楷" panose="02010800040101010101" pitchFamily="2" charset="-122"/>
                <a:ea typeface="华文行楷" panose="02010800040101010101" pitchFamily="2" charset="-122"/>
              </a:rPr>
              <a:t>问题的来源</a:t>
            </a:r>
            <a:endParaRPr lang="en-US" altLang="zh-CN" sz="3600" b="1"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dirty="0"/>
              <a:t> </a:t>
            </a:r>
            <a:r>
              <a:rPr lang="en-US" altLang="zh-CN" dirty="0" smtClean="0"/>
              <a:t>  </a:t>
            </a:r>
            <a:r>
              <a:rPr lang="zh-CN" altLang="en-US" dirty="0" smtClean="0">
                <a:latin typeface="华文行楷" panose="02010800040101010101" pitchFamily="2" charset="-122"/>
                <a:ea typeface="华文行楷" panose="02010800040101010101" pitchFamily="2" charset="-122"/>
              </a:rPr>
              <a:t>日益普及的高清照相设备</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广泛应用的三维渲染技术</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现有材质逐渐不能满足个性化的审美需求</a:t>
            </a:r>
            <a:endParaRPr lang="zh-CN" altLang="en-US" dirty="0">
              <a:latin typeface="华文行楷" panose="02010800040101010101" pitchFamily="2" charset="-122"/>
              <a:ea typeface="华文行楷" panose="02010800040101010101" pitchFamily="2" charset="-122"/>
            </a:endParaRPr>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3</a:t>
            </a:fld>
            <a:endParaRPr lang="en-US" altLang="zh-CN"/>
          </a:p>
        </p:txBody>
      </p:sp>
    </p:spTree>
    <p:extLst>
      <p:ext uri="{BB962C8B-B14F-4D97-AF65-F5344CB8AC3E}">
        <p14:creationId xmlns:p14="http://schemas.microsoft.com/office/powerpoint/2010/main" val="40229853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华文行楷" panose="02010800040101010101" pitchFamily="2" charset="-122"/>
                <a:ea typeface="华文行楷" panose="02010800040101010101" pitchFamily="2" charset="-122"/>
              </a:rPr>
              <a:t>第四章 实验结果分析 </a:t>
            </a:r>
            <a:endParaRPr lang="zh-CN" altLang="en-US" sz="4000" dirty="0"/>
          </a:p>
        </p:txBody>
      </p:sp>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材质效果</a:t>
            </a:r>
            <a:endParaRPr lang="en-US" altLang="zh-CN" dirty="0" smtClean="0">
              <a:latin typeface="华文行楷" panose="02010800040101010101" pitchFamily="2" charset="-122"/>
              <a:ea typeface="华文行楷" panose="02010800040101010101" pitchFamily="2" charset="-122"/>
            </a:endParaRPr>
          </a:p>
          <a:p>
            <a:pPr marL="0" indent="0">
              <a:buNone/>
            </a:pP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30</a:t>
            </a:fld>
            <a:endParaRPr lang="en-US" altLang="zh-CN"/>
          </a:p>
        </p:txBody>
      </p:sp>
      <p:pic>
        <p:nvPicPr>
          <p:cNvPr id="7" name="图片 6"/>
          <p:cNvPicPr>
            <a:picLocks noChangeAspect="1"/>
          </p:cNvPicPr>
          <p:nvPr/>
        </p:nvPicPr>
        <p:blipFill>
          <a:blip r:embed="rId2"/>
          <a:stretch>
            <a:fillRect/>
          </a:stretch>
        </p:blipFill>
        <p:spPr>
          <a:xfrm>
            <a:off x="3450926" y="1834733"/>
            <a:ext cx="1686511" cy="1710169"/>
          </a:xfrm>
          <a:prstGeom prst="rect">
            <a:avLst/>
          </a:prstGeom>
        </p:spPr>
      </p:pic>
      <p:pic>
        <p:nvPicPr>
          <p:cNvPr id="8" name="图片 7"/>
          <p:cNvPicPr>
            <a:picLocks noChangeAspect="1"/>
          </p:cNvPicPr>
          <p:nvPr/>
        </p:nvPicPr>
        <p:blipFill>
          <a:blip r:embed="rId3"/>
          <a:stretch>
            <a:fillRect/>
          </a:stretch>
        </p:blipFill>
        <p:spPr>
          <a:xfrm>
            <a:off x="5593151" y="1823383"/>
            <a:ext cx="1691020" cy="1721519"/>
          </a:xfrm>
          <a:prstGeom prst="rect">
            <a:avLst/>
          </a:prstGeom>
        </p:spPr>
      </p:pic>
      <p:pic>
        <p:nvPicPr>
          <p:cNvPr id="9" name="图片 8"/>
          <p:cNvPicPr>
            <a:picLocks noChangeAspect="1"/>
          </p:cNvPicPr>
          <p:nvPr/>
        </p:nvPicPr>
        <p:blipFill>
          <a:blip r:embed="rId4"/>
          <a:stretch>
            <a:fillRect/>
          </a:stretch>
        </p:blipFill>
        <p:spPr>
          <a:xfrm>
            <a:off x="3432549" y="3990873"/>
            <a:ext cx="1704888" cy="1746053"/>
          </a:xfrm>
          <a:prstGeom prst="rect">
            <a:avLst/>
          </a:prstGeom>
        </p:spPr>
      </p:pic>
      <p:pic>
        <p:nvPicPr>
          <p:cNvPr id="10" name="图片 9"/>
          <p:cNvPicPr>
            <a:picLocks noChangeAspect="1"/>
          </p:cNvPicPr>
          <p:nvPr/>
        </p:nvPicPr>
        <p:blipFill>
          <a:blip r:embed="rId5"/>
          <a:stretch>
            <a:fillRect/>
          </a:stretch>
        </p:blipFill>
        <p:spPr>
          <a:xfrm>
            <a:off x="5593151" y="3958968"/>
            <a:ext cx="1735961" cy="1777959"/>
          </a:xfrm>
          <a:prstGeom prst="rect">
            <a:avLst/>
          </a:prstGeom>
        </p:spPr>
      </p:pic>
      <p:pic>
        <p:nvPicPr>
          <p:cNvPr id="11" name="图片 10"/>
          <p:cNvPicPr>
            <a:picLocks noChangeAspect="1"/>
          </p:cNvPicPr>
          <p:nvPr/>
        </p:nvPicPr>
        <p:blipFill>
          <a:blip r:embed="rId6"/>
          <a:stretch>
            <a:fillRect/>
          </a:stretch>
        </p:blipFill>
        <p:spPr>
          <a:xfrm>
            <a:off x="1259632" y="3990873"/>
            <a:ext cx="1659014" cy="1682287"/>
          </a:xfrm>
          <a:prstGeom prst="rect">
            <a:avLst/>
          </a:prstGeom>
        </p:spPr>
      </p:pic>
      <p:sp>
        <p:nvSpPr>
          <p:cNvPr id="12" name="文本框 11"/>
          <p:cNvSpPr txBox="1"/>
          <p:nvPr/>
        </p:nvSpPr>
        <p:spPr>
          <a:xfrm>
            <a:off x="3819188" y="3621541"/>
            <a:ext cx="800219" cy="338554"/>
          </a:xfrm>
          <a:prstGeom prst="rect">
            <a:avLst/>
          </a:prstGeom>
          <a:noFill/>
        </p:spPr>
        <p:txBody>
          <a:bodyPr wrap="none" rtlCol="0">
            <a:spAutoFit/>
          </a:bodyPr>
          <a:lstStyle/>
          <a:p>
            <a:r>
              <a:rPr lang="zh-CN" altLang="en-US" sz="1600" dirty="0" smtClean="0">
                <a:latin typeface="华文行楷" panose="02010800040101010101" pitchFamily="2" charset="-122"/>
                <a:ea typeface="华文行楷" panose="02010800040101010101" pitchFamily="2" charset="-122"/>
              </a:rPr>
              <a:t>漫反射</a:t>
            </a:r>
            <a:endParaRPr lang="zh-CN" altLang="en-US" sz="1600" dirty="0">
              <a:latin typeface="华文行楷" panose="02010800040101010101" pitchFamily="2" charset="-122"/>
              <a:ea typeface="华文行楷" panose="02010800040101010101" pitchFamily="2" charset="-122"/>
            </a:endParaRPr>
          </a:p>
        </p:txBody>
      </p:sp>
      <p:sp>
        <p:nvSpPr>
          <p:cNvPr id="13" name="文本框 12"/>
          <p:cNvSpPr txBox="1"/>
          <p:nvPr/>
        </p:nvSpPr>
        <p:spPr>
          <a:xfrm>
            <a:off x="6163613" y="3589636"/>
            <a:ext cx="595035" cy="338554"/>
          </a:xfrm>
          <a:prstGeom prst="rect">
            <a:avLst/>
          </a:prstGeom>
          <a:noFill/>
        </p:spPr>
        <p:txBody>
          <a:bodyPr wrap="none" rtlCol="0">
            <a:spAutoFit/>
          </a:bodyPr>
          <a:lstStyle/>
          <a:p>
            <a:r>
              <a:rPr lang="zh-CN" altLang="en-US" sz="1600" dirty="0">
                <a:latin typeface="华文行楷" panose="02010800040101010101" pitchFamily="2" charset="-122"/>
                <a:ea typeface="华文行楷" panose="02010800040101010101" pitchFamily="2" charset="-122"/>
              </a:rPr>
              <a:t>法线</a:t>
            </a:r>
          </a:p>
        </p:txBody>
      </p:sp>
      <p:sp>
        <p:nvSpPr>
          <p:cNvPr id="14" name="文本框 13"/>
          <p:cNvSpPr txBox="1"/>
          <p:nvPr/>
        </p:nvSpPr>
        <p:spPr>
          <a:xfrm>
            <a:off x="1791620" y="5674523"/>
            <a:ext cx="595035" cy="338554"/>
          </a:xfrm>
          <a:prstGeom prst="rect">
            <a:avLst/>
          </a:prstGeom>
          <a:noFill/>
        </p:spPr>
        <p:txBody>
          <a:bodyPr wrap="none" rtlCol="0">
            <a:spAutoFit/>
          </a:bodyPr>
          <a:lstStyle/>
          <a:p>
            <a:r>
              <a:rPr lang="zh-CN" altLang="en-US" sz="1600" dirty="0">
                <a:latin typeface="华文行楷" panose="02010800040101010101" pitchFamily="2" charset="-122"/>
                <a:ea typeface="华文行楷" panose="02010800040101010101" pitchFamily="2" charset="-122"/>
              </a:rPr>
              <a:t>置换</a:t>
            </a:r>
          </a:p>
        </p:txBody>
      </p:sp>
      <p:sp>
        <p:nvSpPr>
          <p:cNvPr id="15" name="文本框 14"/>
          <p:cNvSpPr txBox="1"/>
          <p:nvPr/>
        </p:nvSpPr>
        <p:spPr>
          <a:xfrm>
            <a:off x="3921779" y="5738777"/>
            <a:ext cx="595035" cy="338554"/>
          </a:xfrm>
          <a:prstGeom prst="rect">
            <a:avLst/>
          </a:prstGeom>
          <a:noFill/>
        </p:spPr>
        <p:txBody>
          <a:bodyPr wrap="none" rtlCol="0">
            <a:spAutoFit/>
          </a:bodyPr>
          <a:lstStyle/>
          <a:p>
            <a:r>
              <a:rPr lang="zh-CN" altLang="en-US" sz="1600" dirty="0" smtClean="0">
                <a:latin typeface="华文行楷" panose="02010800040101010101" pitchFamily="2" charset="-122"/>
                <a:ea typeface="华文行楷" panose="02010800040101010101" pitchFamily="2" charset="-122"/>
              </a:rPr>
              <a:t>高</a:t>
            </a:r>
            <a:r>
              <a:rPr lang="zh-CN" altLang="en-US" sz="1600" dirty="0">
                <a:latin typeface="华文行楷" panose="02010800040101010101" pitchFamily="2" charset="-122"/>
                <a:ea typeface="华文行楷" panose="02010800040101010101" pitchFamily="2" charset="-122"/>
              </a:rPr>
              <a:t>光</a:t>
            </a:r>
          </a:p>
        </p:txBody>
      </p:sp>
      <p:sp>
        <p:nvSpPr>
          <p:cNvPr id="16" name="文本框 15"/>
          <p:cNvSpPr txBox="1"/>
          <p:nvPr/>
        </p:nvSpPr>
        <p:spPr>
          <a:xfrm>
            <a:off x="5933452" y="5728204"/>
            <a:ext cx="800219" cy="338554"/>
          </a:xfrm>
          <a:prstGeom prst="rect">
            <a:avLst/>
          </a:prstGeom>
          <a:noFill/>
        </p:spPr>
        <p:txBody>
          <a:bodyPr wrap="none" rtlCol="0">
            <a:spAutoFit/>
          </a:bodyPr>
          <a:lstStyle/>
          <a:p>
            <a:r>
              <a:rPr lang="zh-CN" altLang="en-US" sz="1600" dirty="0">
                <a:latin typeface="华文行楷" panose="02010800040101010101" pitchFamily="2" charset="-122"/>
                <a:ea typeface="华文行楷" panose="02010800040101010101" pitchFamily="2" charset="-122"/>
              </a:rPr>
              <a:t>透明度</a:t>
            </a:r>
          </a:p>
        </p:txBody>
      </p:sp>
      <p:pic>
        <p:nvPicPr>
          <p:cNvPr id="17" name="图片 16"/>
          <p:cNvPicPr>
            <a:picLocks noChangeAspect="1"/>
          </p:cNvPicPr>
          <p:nvPr/>
        </p:nvPicPr>
        <p:blipFill>
          <a:blip r:embed="rId7"/>
          <a:stretch>
            <a:fillRect/>
          </a:stretch>
        </p:blipFill>
        <p:spPr>
          <a:xfrm>
            <a:off x="1404980" y="1903016"/>
            <a:ext cx="1513666" cy="1584619"/>
          </a:xfrm>
          <a:prstGeom prst="rect">
            <a:avLst/>
          </a:prstGeom>
        </p:spPr>
      </p:pic>
      <p:sp>
        <p:nvSpPr>
          <p:cNvPr id="18" name="文本框 17"/>
          <p:cNvSpPr txBox="1"/>
          <p:nvPr/>
        </p:nvSpPr>
        <p:spPr>
          <a:xfrm>
            <a:off x="1586435" y="3582885"/>
            <a:ext cx="1005403" cy="338554"/>
          </a:xfrm>
          <a:prstGeom prst="rect">
            <a:avLst/>
          </a:prstGeom>
          <a:noFill/>
        </p:spPr>
        <p:txBody>
          <a:bodyPr wrap="none" rtlCol="0">
            <a:spAutoFit/>
          </a:bodyPr>
          <a:lstStyle/>
          <a:p>
            <a:r>
              <a:rPr lang="zh-CN" altLang="en-US" sz="1600" dirty="0" smtClean="0">
                <a:latin typeface="华文行楷" panose="02010800040101010101" pitchFamily="2" charset="-122"/>
                <a:ea typeface="华文行楷" panose="02010800040101010101" pitchFamily="2" charset="-122"/>
              </a:rPr>
              <a:t>原始材质</a:t>
            </a:r>
            <a:endParaRPr lang="zh-CN" altLang="en-US" sz="160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2619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行楷" panose="02010800040101010101" pitchFamily="2" charset="-122"/>
                <a:ea typeface="华文行楷" panose="02010800040101010101" pitchFamily="2" charset="-122"/>
              </a:rPr>
              <a:t>第四章 实验结果分析 </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纹理替换</a:t>
            </a:r>
            <a:endParaRPr lang="en-US" altLang="zh-CN" dirty="0" smtClean="0">
              <a:latin typeface="华文行楷" panose="02010800040101010101" pitchFamily="2" charset="-122"/>
              <a:ea typeface="华文行楷" panose="02010800040101010101" pitchFamily="2" charset="-122"/>
            </a:endParaRPr>
          </a:p>
          <a:p>
            <a:pPr marL="0" indent="0">
              <a:buNone/>
            </a:pP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31</a:t>
            </a:fld>
            <a:endParaRPr lang="en-US" altLang="zh-CN"/>
          </a:p>
        </p:txBody>
      </p:sp>
      <p:pic>
        <p:nvPicPr>
          <p:cNvPr id="6" name="图片 5"/>
          <p:cNvPicPr>
            <a:picLocks noChangeAspect="1"/>
          </p:cNvPicPr>
          <p:nvPr/>
        </p:nvPicPr>
        <p:blipFill>
          <a:blip r:embed="rId2"/>
          <a:stretch>
            <a:fillRect/>
          </a:stretch>
        </p:blipFill>
        <p:spPr>
          <a:xfrm>
            <a:off x="827584" y="1920694"/>
            <a:ext cx="3801932" cy="3956231"/>
          </a:xfrm>
          <a:prstGeom prst="rect">
            <a:avLst/>
          </a:prstGeom>
        </p:spPr>
      </p:pic>
      <p:pic>
        <p:nvPicPr>
          <p:cNvPr id="7" name="图片 6"/>
          <p:cNvPicPr>
            <a:picLocks noChangeAspect="1"/>
          </p:cNvPicPr>
          <p:nvPr/>
        </p:nvPicPr>
        <p:blipFill>
          <a:blip r:embed="rId3"/>
          <a:stretch>
            <a:fillRect/>
          </a:stretch>
        </p:blipFill>
        <p:spPr>
          <a:xfrm>
            <a:off x="4811749" y="1952429"/>
            <a:ext cx="4158122" cy="1370135"/>
          </a:xfrm>
          <a:prstGeom prst="rect">
            <a:avLst/>
          </a:prstGeom>
        </p:spPr>
      </p:pic>
      <p:pic>
        <p:nvPicPr>
          <p:cNvPr id="8" name="图片 7"/>
          <p:cNvPicPr>
            <a:picLocks noChangeAspect="1"/>
          </p:cNvPicPr>
          <p:nvPr/>
        </p:nvPicPr>
        <p:blipFill>
          <a:blip r:embed="rId4"/>
          <a:stretch>
            <a:fillRect/>
          </a:stretch>
        </p:blipFill>
        <p:spPr>
          <a:xfrm>
            <a:off x="4988787" y="3429000"/>
            <a:ext cx="3874536" cy="2578539"/>
          </a:xfrm>
          <a:prstGeom prst="rect">
            <a:avLst/>
          </a:prstGeom>
        </p:spPr>
      </p:pic>
    </p:spTree>
    <p:extLst>
      <p:ext uri="{BB962C8B-B14F-4D97-AF65-F5344CB8AC3E}">
        <p14:creationId xmlns:p14="http://schemas.microsoft.com/office/powerpoint/2010/main" val="5017543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华文行楷" panose="02010800040101010101" pitchFamily="2" charset="-122"/>
                <a:ea typeface="华文行楷" panose="02010800040101010101" pitchFamily="2" charset="-122"/>
              </a:rPr>
              <a:t>第四章 实验结果分析 </a:t>
            </a:r>
            <a:endParaRPr lang="zh-CN" altLang="en-US" sz="4000" dirty="0"/>
          </a:p>
        </p:txBody>
      </p:sp>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纹理替换</a:t>
            </a:r>
            <a:endParaRPr lang="en-US" altLang="zh-CN" dirty="0" smtClean="0">
              <a:latin typeface="华文行楷" panose="02010800040101010101" pitchFamily="2" charset="-122"/>
              <a:ea typeface="华文行楷" panose="02010800040101010101" pitchFamily="2" charset="-122"/>
            </a:endParaRPr>
          </a:p>
          <a:p>
            <a:pPr marL="0" indent="0">
              <a:buNone/>
            </a:pP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32</a:t>
            </a:fld>
            <a:endParaRPr lang="en-US" altLang="zh-CN"/>
          </a:p>
        </p:txBody>
      </p:sp>
      <p:pic>
        <p:nvPicPr>
          <p:cNvPr id="7" name="图片 6"/>
          <p:cNvPicPr>
            <a:picLocks noChangeAspect="1"/>
          </p:cNvPicPr>
          <p:nvPr/>
        </p:nvPicPr>
        <p:blipFill>
          <a:blip r:embed="rId2"/>
          <a:stretch>
            <a:fillRect/>
          </a:stretch>
        </p:blipFill>
        <p:spPr>
          <a:xfrm>
            <a:off x="690907" y="2348880"/>
            <a:ext cx="3840286" cy="3004640"/>
          </a:xfrm>
          <a:prstGeom prst="rect">
            <a:avLst/>
          </a:prstGeom>
        </p:spPr>
      </p:pic>
      <p:pic>
        <p:nvPicPr>
          <p:cNvPr id="8" name="图片 7"/>
          <p:cNvPicPr>
            <a:picLocks noChangeAspect="1"/>
          </p:cNvPicPr>
          <p:nvPr/>
        </p:nvPicPr>
        <p:blipFill>
          <a:blip r:embed="rId3"/>
          <a:stretch>
            <a:fillRect/>
          </a:stretch>
        </p:blipFill>
        <p:spPr>
          <a:xfrm>
            <a:off x="4753787" y="2527955"/>
            <a:ext cx="4099265" cy="2825565"/>
          </a:xfrm>
          <a:prstGeom prst="rect">
            <a:avLst/>
          </a:prstGeom>
        </p:spPr>
      </p:pic>
    </p:spTree>
    <p:extLst>
      <p:ext uri="{BB962C8B-B14F-4D97-AF65-F5344CB8AC3E}">
        <p14:creationId xmlns:p14="http://schemas.microsoft.com/office/powerpoint/2010/main" val="11072879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华文行楷" panose="02010800040101010101" pitchFamily="2" charset="-122"/>
                <a:ea typeface="华文行楷" panose="02010800040101010101" pitchFamily="2" charset="-122"/>
              </a:rPr>
              <a:t>第五章 总结与展望</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dirty="0" smtClean="0">
                <a:latin typeface="华文行楷" panose="02010800040101010101" pitchFamily="2" charset="-122"/>
                <a:ea typeface="华文行楷" panose="02010800040101010101" pitchFamily="2" charset="-122"/>
              </a:rPr>
              <a:t>提出了材质表面信息提取算法</a:t>
            </a:r>
            <a:endParaRPr lang="en-US" altLang="zh-CN" dirty="0" smtClean="0">
              <a:latin typeface="华文行楷" panose="02010800040101010101" pitchFamily="2" charset="-122"/>
              <a:ea typeface="华文行楷" panose="02010800040101010101" pitchFamily="2" charset="-122"/>
            </a:endParaRPr>
          </a:p>
          <a:p>
            <a:pPr lvl="1">
              <a:buFont typeface="Arial" panose="020B0604020202020204" pitchFamily="34" charset="0"/>
              <a:buChar char="•"/>
            </a:pPr>
            <a:r>
              <a:rPr lang="zh-CN" altLang="en-US" dirty="0" smtClean="0">
                <a:latin typeface="华文行楷" panose="02010800040101010101" pitchFamily="2" charset="-122"/>
                <a:ea typeface="华文行楷" panose="02010800040101010101" pitchFamily="2" charset="-122"/>
              </a:rPr>
              <a:t>对拍摄图片的修正算法</a:t>
            </a:r>
            <a:endParaRPr lang="en-US" altLang="zh-CN" dirty="0" smtClean="0">
              <a:latin typeface="华文行楷" panose="02010800040101010101" pitchFamily="2" charset="-122"/>
              <a:ea typeface="华文行楷" panose="02010800040101010101" pitchFamily="2" charset="-122"/>
            </a:endParaRPr>
          </a:p>
          <a:p>
            <a:pPr lvl="1">
              <a:buFont typeface="Arial" panose="020B0604020202020204" pitchFamily="34" charset="0"/>
              <a:buChar char="•"/>
            </a:pPr>
            <a:r>
              <a:rPr lang="zh-CN" altLang="en-US" dirty="0" smtClean="0">
                <a:latin typeface="华文行楷" panose="02010800040101010101" pitchFamily="2" charset="-122"/>
                <a:ea typeface="华文行楷" panose="02010800040101010101" pitchFamily="2" charset="-122"/>
              </a:rPr>
              <a:t>材质表面信息</a:t>
            </a:r>
            <a:r>
              <a:rPr lang="zh-CN" altLang="en-US" dirty="0">
                <a:latin typeface="华文行楷" panose="02010800040101010101" pitchFamily="2" charset="-122"/>
                <a:ea typeface="华文行楷" panose="02010800040101010101" pitchFamily="2" charset="-122"/>
              </a:rPr>
              <a:t>计算</a:t>
            </a:r>
            <a:r>
              <a:rPr lang="zh-CN" altLang="en-US" dirty="0" smtClean="0">
                <a:latin typeface="华文行楷" panose="02010800040101010101" pitchFamily="2" charset="-122"/>
                <a:ea typeface="华文行楷" panose="02010800040101010101" pitchFamily="2" charset="-122"/>
              </a:rPr>
              <a:t>算法</a:t>
            </a:r>
            <a:endParaRPr lang="en-US" altLang="zh-CN" dirty="0" smtClean="0">
              <a:latin typeface="华文行楷" panose="02010800040101010101" pitchFamily="2" charset="-122"/>
              <a:ea typeface="华文行楷" panose="02010800040101010101" pitchFamily="2" charset="-122"/>
            </a:endParaRPr>
          </a:p>
          <a:p>
            <a:pPr lvl="1">
              <a:buFont typeface="Arial" panose="020B0604020202020204" pitchFamily="34" charset="0"/>
              <a:buChar char="•"/>
            </a:pPr>
            <a:r>
              <a:rPr lang="zh-CN" altLang="en-US" dirty="0" smtClean="0">
                <a:latin typeface="华文行楷" panose="02010800040101010101" pitchFamily="2" charset="-122"/>
                <a:ea typeface="华文行楷" panose="02010800040101010101" pitchFamily="2" charset="-122"/>
              </a:rPr>
              <a:t>对计算结果的修正算法</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dirty="0" smtClean="0">
                <a:latin typeface="华文行楷" panose="02010800040101010101" pitchFamily="2" charset="-122"/>
                <a:ea typeface="华文行楷" panose="02010800040101010101" pitchFamily="2" charset="-122"/>
              </a:rPr>
              <a:t>设计了材质扫描仪硬件设备以及软件实现</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dirty="0">
                <a:latin typeface="华文行楷" panose="02010800040101010101" pitchFamily="2" charset="-122"/>
                <a:ea typeface="华文行楷" panose="02010800040101010101" pitchFamily="2" charset="-122"/>
              </a:rPr>
              <a:t>提出了基于二维图像的纹理替换算法</a:t>
            </a:r>
            <a:endParaRPr lang="en-US" altLang="zh-CN" dirty="0">
              <a:latin typeface="华文行楷" panose="02010800040101010101" pitchFamily="2" charset="-122"/>
              <a:ea typeface="华文行楷" panose="02010800040101010101" pitchFamily="2" charset="-122"/>
            </a:endParaRPr>
          </a:p>
          <a:p>
            <a:pPr>
              <a:buFont typeface="Wingdings" panose="05000000000000000000" pitchFamily="2" charset="2"/>
              <a:buChar char="Ø"/>
            </a:pPr>
            <a:endParaRPr lang="zh-CN" altLang="en-US" dirty="0">
              <a:latin typeface="华文行楷" panose="02010800040101010101" pitchFamily="2" charset="-122"/>
              <a:ea typeface="华文行楷" panose="02010800040101010101" pitchFamily="2" charset="-122"/>
            </a:endParaRPr>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33</a:t>
            </a:fld>
            <a:endParaRPr lang="en-US" altLang="zh-CN"/>
          </a:p>
        </p:txBody>
      </p:sp>
    </p:spTree>
    <p:extLst>
      <p:ext uri="{BB962C8B-B14F-4D97-AF65-F5344CB8AC3E}">
        <p14:creationId xmlns:p14="http://schemas.microsoft.com/office/powerpoint/2010/main" val="19375217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华文行楷" panose="02010800040101010101" pitchFamily="2" charset="-122"/>
                <a:ea typeface="华文行楷" panose="02010800040101010101" pitchFamily="2" charset="-122"/>
              </a:rPr>
              <a:t>第五章 总结与展望</a:t>
            </a:r>
            <a:endParaRPr lang="zh-CN" altLang="en-US" sz="4000" dirty="0"/>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dirty="0" smtClean="0">
                <a:latin typeface="华文行楷" panose="02010800040101010101" pitchFamily="2" charset="-122"/>
                <a:ea typeface="华文行楷" panose="02010800040101010101" pitchFamily="2" charset="-122"/>
              </a:rPr>
              <a:t>实现基于</a:t>
            </a:r>
            <a:r>
              <a:rPr lang="en-US" altLang="zh-CN" dirty="0" smtClean="0">
                <a:ea typeface="华文行楷" panose="02010800040101010101" pitchFamily="2" charset="-122"/>
              </a:rPr>
              <a:t>GPU</a:t>
            </a:r>
            <a:r>
              <a:rPr lang="zh-CN" altLang="en-US" dirty="0" smtClean="0">
                <a:latin typeface="华文行楷" panose="02010800040101010101" pitchFamily="2" charset="-122"/>
                <a:ea typeface="华文行楷" panose="02010800040101010101" pitchFamily="2" charset="-122"/>
              </a:rPr>
              <a:t>的计算方法，提高算法速度</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dirty="0" smtClean="0">
                <a:latin typeface="华文行楷" panose="02010800040101010101" pitchFamily="2" charset="-122"/>
                <a:ea typeface="华文行楷" panose="02010800040101010101" pitchFamily="2" charset="-122"/>
              </a:rPr>
              <a:t>自动进行纹理拼接</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dirty="0" smtClean="0">
                <a:latin typeface="华文行楷" panose="02010800040101010101" pitchFamily="2" charset="-122"/>
                <a:ea typeface="华文行楷" panose="02010800040101010101" pitchFamily="2" charset="-122"/>
              </a:rPr>
              <a:t>使用更好的去除褶皱算法</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zh-CN" altLang="en-US" dirty="0">
                <a:latin typeface="华文行楷" panose="02010800040101010101" pitchFamily="2" charset="-122"/>
                <a:ea typeface="华文行楷" panose="02010800040101010101" pitchFamily="2" charset="-122"/>
              </a:rPr>
              <a:t>二</a:t>
            </a:r>
            <a:r>
              <a:rPr lang="zh-CN" altLang="en-US" dirty="0" smtClean="0">
                <a:latin typeface="华文行楷" panose="02010800040101010101" pitchFamily="2" charset="-122"/>
                <a:ea typeface="华文行楷" panose="02010800040101010101" pitchFamily="2" charset="-122"/>
              </a:rPr>
              <a:t>维纹理替换进一步完善</a:t>
            </a:r>
            <a:endParaRPr lang="zh-CN" altLang="en-US" dirty="0">
              <a:latin typeface="华文行楷" panose="02010800040101010101" pitchFamily="2" charset="-122"/>
              <a:ea typeface="华文行楷" panose="02010800040101010101" pitchFamily="2" charset="-122"/>
            </a:endParaRPr>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34</a:t>
            </a:fld>
            <a:endParaRPr lang="en-US" altLang="zh-CN"/>
          </a:p>
        </p:txBody>
      </p:sp>
    </p:spTree>
    <p:extLst>
      <p:ext uri="{BB962C8B-B14F-4D97-AF65-F5344CB8AC3E}">
        <p14:creationId xmlns:p14="http://schemas.microsoft.com/office/powerpoint/2010/main" val="1071073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华文行楷" panose="02010800040101010101" pitchFamily="2" charset="-122"/>
                <a:ea typeface="华文行楷" panose="02010800040101010101" pitchFamily="2" charset="-122"/>
              </a:rPr>
              <a:t>致谢</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a:lnSpc>
                <a:spcPct val="150000"/>
              </a:lnSpc>
              <a:buFont typeface="Wingdings" pitchFamily="2" charset="2"/>
              <a:buChar char="u"/>
            </a:pPr>
            <a:r>
              <a:rPr lang="zh-CN" altLang="en-US" sz="3200" dirty="0" smtClean="0">
                <a:latin typeface="华文行楷" panose="02010800040101010101" pitchFamily="2" charset="-122"/>
                <a:ea typeface="华文行楷" panose="02010800040101010101" pitchFamily="2" charset="-122"/>
              </a:rPr>
              <a:t>感谢我的导师郭延文教授！</a:t>
            </a:r>
            <a:endParaRPr lang="en-US" altLang="zh-CN" sz="3200" dirty="0" smtClean="0">
              <a:latin typeface="华文行楷" panose="02010800040101010101" pitchFamily="2" charset="-122"/>
              <a:ea typeface="华文行楷" panose="02010800040101010101" pitchFamily="2" charset="-122"/>
            </a:endParaRPr>
          </a:p>
          <a:p>
            <a:pPr>
              <a:lnSpc>
                <a:spcPct val="150000"/>
              </a:lnSpc>
              <a:buFont typeface="Wingdings" pitchFamily="2" charset="2"/>
              <a:buChar char="u"/>
            </a:pPr>
            <a:r>
              <a:rPr lang="zh-CN" altLang="en-US" sz="3200" dirty="0" smtClean="0">
                <a:latin typeface="华文行楷" panose="02010800040101010101" pitchFamily="2" charset="-122"/>
                <a:ea typeface="华文行楷" panose="02010800040101010101" pitchFamily="2" charset="-122"/>
              </a:rPr>
              <a:t>感谢答辩委员会的各位老师！</a:t>
            </a:r>
            <a:endParaRPr lang="en-US" altLang="zh-CN" sz="3200" dirty="0" smtClean="0">
              <a:latin typeface="华文行楷" panose="02010800040101010101" pitchFamily="2" charset="-122"/>
              <a:ea typeface="华文行楷" panose="02010800040101010101" pitchFamily="2" charset="-122"/>
            </a:endParaRPr>
          </a:p>
          <a:p>
            <a:pPr>
              <a:lnSpc>
                <a:spcPct val="150000"/>
              </a:lnSpc>
              <a:buFont typeface="Wingdings" pitchFamily="2" charset="2"/>
              <a:buChar char="u"/>
            </a:pPr>
            <a:r>
              <a:rPr lang="zh-CN" altLang="en-US" sz="3200" dirty="0" smtClean="0">
                <a:latin typeface="华文行楷" panose="02010800040101010101" pitchFamily="2" charset="-122"/>
                <a:ea typeface="华文行楷" panose="02010800040101010101" pitchFamily="2" charset="-122"/>
              </a:rPr>
              <a:t>感谢实验室的所有同学！</a:t>
            </a:r>
            <a:endParaRPr lang="en-US" altLang="zh-CN" sz="3200" dirty="0" smtClean="0">
              <a:latin typeface="华文行楷" panose="02010800040101010101" pitchFamily="2" charset="-122"/>
              <a:ea typeface="华文行楷" panose="02010800040101010101" pitchFamily="2" charset="-122"/>
            </a:endParaRPr>
          </a:p>
          <a:p>
            <a:pPr>
              <a:lnSpc>
                <a:spcPct val="150000"/>
              </a:lnSpc>
              <a:buFont typeface="Wingdings" pitchFamily="2" charset="2"/>
              <a:buChar char="u"/>
            </a:pPr>
            <a:r>
              <a:rPr lang="zh-CN" altLang="en-US" sz="3200" dirty="0" smtClean="0">
                <a:latin typeface="华文行楷" panose="02010800040101010101" pitchFamily="2" charset="-122"/>
                <a:ea typeface="华文行楷" panose="02010800040101010101" pitchFamily="2" charset="-122"/>
              </a:rPr>
              <a:t>感谢南京大学！</a:t>
            </a:r>
          </a:p>
          <a:p>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35</a:t>
            </a:fld>
            <a:endParaRPr lang="en-US" altLang="zh-CN"/>
          </a:p>
        </p:txBody>
      </p:sp>
    </p:spTree>
    <p:extLst>
      <p:ext uri="{BB962C8B-B14F-4D97-AF65-F5344CB8AC3E}">
        <p14:creationId xmlns:p14="http://schemas.microsoft.com/office/powerpoint/2010/main" val="2502866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华文行楷" panose="02010800040101010101" pitchFamily="2" charset="-122"/>
                <a:ea typeface="华文行楷" panose="02010800040101010101" pitchFamily="2" charset="-122"/>
              </a:rPr>
              <a:t>问与答</a:t>
            </a:r>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36</a:t>
            </a:fld>
            <a:endParaRPr lang="en-US" altLang="zh-CN"/>
          </a:p>
        </p:txBody>
      </p:sp>
      <p:sp>
        <p:nvSpPr>
          <p:cNvPr id="8" name="灯片编号占位符 3"/>
          <p:cNvSpPr txBox="1">
            <a:spLocks/>
          </p:cNvSpPr>
          <p:nvPr/>
        </p:nvSpPr>
        <p:spPr bwMode="auto">
          <a:xfrm>
            <a:off x="-36512" y="662515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defRPr sz="1600" kern="1200">
                <a:solidFill>
                  <a:schemeClr val="tx1"/>
                </a:solidFill>
                <a:latin typeface="+mn-lt"/>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a:lstStyle>
          <a:p>
            <a:pPr>
              <a:defRPr/>
            </a:pPr>
            <a:fld id="{586908CF-0296-4EAB-875B-8761D19EB57A}" type="slidenum">
              <a:rPr lang="zh-CN" altLang="en-US" smtClean="0">
                <a:solidFill>
                  <a:srgbClr val="000000"/>
                </a:solidFill>
              </a:rPr>
              <a:pPr>
                <a:defRPr/>
              </a:pPr>
              <a:t>36</a:t>
            </a:fld>
            <a:endParaRPr lang="zh-CN" altLang="en-US" dirty="0">
              <a:solidFill>
                <a:srgbClr val="000000"/>
              </a:solidFill>
            </a:endParaRPr>
          </a:p>
        </p:txBody>
      </p:sp>
      <p:pic>
        <p:nvPicPr>
          <p:cNvPr id="9" name="图片 8"/>
          <p:cNvPicPr>
            <a:picLocks noChangeAspect="1"/>
          </p:cNvPicPr>
          <p:nvPr/>
        </p:nvPicPr>
        <p:blipFill>
          <a:blip r:embed="rId2"/>
          <a:stretch>
            <a:fillRect/>
          </a:stretch>
        </p:blipFill>
        <p:spPr>
          <a:xfrm>
            <a:off x="498939" y="1484313"/>
            <a:ext cx="8081033" cy="4392612"/>
          </a:xfrm>
          <a:prstGeom prst="rect">
            <a:avLst/>
          </a:prstGeom>
        </p:spPr>
      </p:pic>
      <p:sp>
        <p:nvSpPr>
          <p:cNvPr id="10" name="文本框 9"/>
          <p:cNvSpPr txBox="1"/>
          <p:nvPr/>
        </p:nvSpPr>
        <p:spPr>
          <a:xfrm>
            <a:off x="3059832" y="2780928"/>
            <a:ext cx="2577950" cy="1323439"/>
          </a:xfrm>
          <a:prstGeom prst="rect">
            <a:avLst/>
          </a:prstGeom>
          <a:noFill/>
        </p:spPr>
        <p:txBody>
          <a:bodyPr wrap="none" rtlCol="0">
            <a:spAutoFit/>
          </a:bodyPr>
          <a:lstStyle/>
          <a:p>
            <a:r>
              <a:rPr lang="en-US" altLang="zh-CN" sz="8000" b="1" dirty="0" smtClean="0">
                <a:solidFill>
                  <a:srgbClr val="C00000"/>
                </a:solidFill>
              </a:rPr>
              <a:t>Q&amp;A</a:t>
            </a:r>
            <a:endParaRPr lang="zh-CN" altLang="en-US" sz="8000" b="1" dirty="0">
              <a:solidFill>
                <a:srgbClr val="C00000"/>
              </a:solidFill>
            </a:endParaRPr>
          </a:p>
        </p:txBody>
      </p:sp>
    </p:spTree>
    <p:extLst>
      <p:ext uri="{BB962C8B-B14F-4D97-AF65-F5344CB8AC3E}">
        <p14:creationId xmlns:p14="http://schemas.microsoft.com/office/powerpoint/2010/main" val="1443054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华文行楷" panose="02010800040101010101" pitchFamily="2" charset="-122"/>
                <a:ea typeface="华文行楷" panose="02010800040101010101" pitchFamily="2" charset="-122"/>
              </a:rPr>
              <a:t>第一章概述</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zh-CN" altLang="en-US" dirty="0" smtClean="0">
                <a:latin typeface="华文行楷" panose="02010800040101010101" pitchFamily="2" charset="-122"/>
                <a:ea typeface="华文行楷" panose="02010800040101010101" pitchFamily="2" charset="-122"/>
              </a:rPr>
              <a:t>问题的定义：材质</a:t>
            </a:r>
            <a:r>
              <a:rPr lang="zh-CN" altLang="en-US" dirty="0">
                <a:latin typeface="华文行楷" panose="02010800040101010101" pitchFamily="2" charset="-122"/>
                <a:ea typeface="华文行楷" panose="02010800040101010101" pitchFamily="2" charset="-122"/>
              </a:rPr>
              <a:t>表面信息就是指现实中材料应用到</a:t>
            </a:r>
            <a:r>
              <a:rPr lang="zh-CN" altLang="en-US" dirty="0" smtClean="0">
                <a:latin typeface="华文行楷" panose="02010800040101010101" pitchFamily="2" charset="-122"/>
                <a:ea typeface="华文行楷" panose="02010800040101010101" pitchFamily="2" charset="-122"/>
              </a:rPr>
              <a:t>物体上</a:t>
            </a:r>
            <a:r>
              <a:rPr lang="zh-CN" altLang="en-US" dirty="0">
                <a:latin typeface="华文行楷" panose="02010800040101010101" pitchFamily="2" charset="-122"/>
                <a:ea typeface="华文行楷" panose="02010800040101010101" pitchFamily="2" charset="-122"/>
              </a:rPr>
              <a:t>时所呈现的特性，将这些特性可视化为图像，即为我们所说的材质表面</a:t>
            </a:r>
            <a:r>
              <a:rPr lang="zh-CN" altLang="en-US" dirty="0" smtClean="0">
                <a:latin typeface="华文行楷" panose="02010800040101010101" pitchFamily="2" charset="-122"/>
                <a:ea typeface="华文行楷" panose="02010800040101010101" pitchFamily="2" charset="-122"/>
              </a:rPr>
              <a:t>信息可视化</a:t>
            </a:r>
            <a:r>
              <a:rPr lang="zh-CN" altLang="en-US" dirty="0" smtClean="0"/>
              <a:t>。</a:t>
            </a:r>
            <a:endParaRPr lang="en-US" altLang="zh-CN" dirty="0" smtClean="0"/>
          </a:p>
          <a:p>
            <a:r>
              <a:rPr lang="zh-CN" altLang="en-US" dirty="0">
                <a:latin typeface="华文行楷" panose="02010800040101010101" pitchFamily="2" charset="-122"/>
                <a:ea typeface="华文行楷" panose="02010800040101010101" pitchFamily="2" charset="-122"/>
              </a:rPr>
              <a:t>材质表面信息</a:t>
            </a:r>
            <a:r>
              <a:rPr lang="zh-CN" altLang="en-US" dirty="0" smtClean="0">
                <a:latin typeface="华文行楷" panose="02010800040101010101" pitchFamily="2" charset="-122"/>
                <a:ea typeface="华文行楷" panose="02010800040101010101" pitchFamily="2" charset="-122"/>
              </a:rPr>
              <a:t>：</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法线贴图（</a:t>
            </a:r>
            <a:r>
              <a:rPr lang="en-US" altLang="zh-CN" dirty="0" smtClean="0">
                <a:latin typeface="+mj-lt"/>
                <a:ea typeface="华文行楷" panose="02010800040101010101" pitchFamily="2" charset="-122"/>
              </a:rPr>
              <a:t>normal map</a:t>
            </a:r>
            <a:r>
              <a:rPr lang="zh-CN" altLang="en-US" dirty="0" smtClean="0">
                <a:latin typeface="华文行楷" panose="02010800040101010101" pitchFamily="2" charset="-122"/>
                <a:ea typeface="华文行楷" panose="02010800040101010101" pitchFamily="2" charset="-122"/>
              </a:rPr>
              <a:t>）</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漫反射贴图（</a:t>
            </a:r>
            <a:r>
              <a:rPr lang="en-US" altLang="zh-CN" dirty="0">
                <a:latin typeface="+mj-lt"/>
                <a:ea typeface="华文行楷" panose="02010800040101010101" pitchFamily="2" charset="-122"/>
              </a:rPr>
              <a:t>diffuse map</a:t>
            </a:r>
            <a:r>
              <a:rPr lang="zh-CN" altLang="en-US" dirty="0" smtClean="0">
                <a:latin typeface="华文行楷" panose="02010800040101010101" pitchFamily="2" charset="-122"/>
                <a:ea typeface="华文行楷" panose="02010800040101010101" pitchFamily="2" charset="-122"/>
              </a:rPr>
              <a:t>）</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高</a:t>
            </a:r>
            <a:r>
              <a:rPr lang="zh-CN" altLang="en-US" dirty="0">
                <a:latin typeface="华文行楷" panose="02010800040101010101" pitchFamily="2" charset="-122"/>
                <a:ea typeface="华文行楷" panose="02010800040101010101" pitchFamily="2" charset="-122"/>
              </a:rPr>
              <a:t>光</a:t>
            </a:r>
            <a:r>
              <a:rPr lang="zh-CN" altLang="en-US" dirty="0" smtClean="0">
                <a:latin typeface="华文行楷" panose="02010800040101010101" pitchFamily="2" charset="-122"/>
                <a:ea typeface="华文行楷" panose="02010800040101010101" pitchFamily="2" charset="-122"/>
              </a:rPr>
              <a:t>贴图（</a:t>
            </a:r>
            <a:r>
              <a:rPr lang="en-US" altLang="zh-CN" dirty="0">
                <a:latin typeface="+mj-lt"/>
                <a:ea typeface="华文行楷" panose="02010800040101010101" pitchFamily="2" charset="-122"/>
              </a:rPr>
              <a:t>specular map</a:t>
            </a:r>
            <a:r>
              <a:rPr lang="zh-CN" altLang="en-US" dirty="0" smtClean="0">
                <a:latin typeface="华文行楷" panose="02010800040101010101" pitchFamily="2" charset="-122"/>
                <a:ea typeface="华文行楷" panose="02010800040101010101" pitchFamily="2" charset="-122"/>
              </a:rPr>
              <a:t>）</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透明度贴图（</a:t>
            </a:r>
            <a:r>
              <a:rPr lang="en-US" altLang="zh-CN" dirty="0">
                <a:latin typeface="+mj-lt"/>
                <a:ea typeface="华文行楷" panose="02010800040101010101" pitchFamily="2" charset="-122"/>
              </a:rPr>
              <a:t>alpha map</a:t>
            </a:r>
            <a:r>
              <a:rPr lang="zh-CN" altLang="en-US" dirty="0" smtClean="0">
                <a:latin typeface="华文行楷" panose="02010800040101010101" pitchFamily="2" charset="-122"/>
                <a:ea typeface="华文行楷" panose="02010800040101010101" pitchFamily="2" charset="-122"/>
              </a:rPr>
              <a:t>）</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置换贴图（</a:t>
            </a:r>
            <a:r>
              <a:rPr lang="en-US" altLang="zh-CN" dirty="0">
                <a:latin typeface="+mj-lt"/>
                <a:ea typeface="华文行楷" panose="02010800040101010101" pitchFamily="2" charset="-122"/>
              </a:rPr>
              <a:t>displacement map</a:t>
            </a:r>
            <a:r>
              <a:rPr lang="zh-CN" altLang="en-US" dirty="0" smtClean="0">
                <a:latin typeface="华文行楷" panose="02010800040101010101" pitchFamily="2" charset="-122"/>
                <a:ea typeface="华文行楷" panose="02010800040101010101" pitchFamily="2" charset="-122"/>
              </a:rPr>
              <a:t>）</a:t>
            </a:r>
            <a:r>
              <a:rPr lang="zh-CN" altLang="en-US" dirty="0">
                <a:latin typeface="华文行楷" panose="02010800040101010101" pitchFamily="2" charset="-122"/>
                <a:ea typeface="华文行楷" panose="02010800040101010101" pitchFamily="2" charset="-122"/>
              </a:rPr>
              <a:t/>
            </a:r>
            <a:br>
              <a:rPr lang="zh-CN" altLang="en-US" dirty="0">
                <a:latin typeface="华文行楷" panose="02010800040101010101" pitchFamily="2" charset="-122"/>
                <a:ea typeface="华文行楷" panose="02010800040101010101" pitchFamily="2" charset="-122"/>
              </a:rPr>
            </a:br>
            <a:endParaRPr lang="zh-CN" altLang="en-US" dirty="0">
              <a:latin typeface="华文行楷" panose="02010800040101010101" pitchFamily="2" charset="-122"/>
              <a:ea typeface="华文行楷" panose="02010800040101010101" pitchFamily="2" charset="-122"/>
            </a:endParaRPr>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4</a:t>
            </a:fld>
            <a:endParaRPr lang="en-US" altLang="zh-CN"/>
          </a:p>
        </p:txBody>
      </p:sp>
    </p:spTree>
    <p:extLst>
      <p:ext uri="{BB962C8B-B14F-4D97-AF65-F5344CB8AC3E}">
        <p14:creationId xmlns:p14="http://schemas.microsoft.com/office/powerpoint/2010/main" val="239065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华文行楷" panose="02010800040101010101" pitchFamily="2" charset="-122"/>
                <a:ea typeface="华文行楷" panose="02010800040101010101" pitchFamily="2" charset="-122"/>
              </a:rPr>
              <a:t>第一章  概述</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69342" y="1392642"/>
            <a:ext cx="8142287" cy="4628645"/>
          </a:xfrm>
        </p:spPr>
        <p:txBody>
          <a:bodyPr/>
          <a:lstStyle/>
          <a:p>
            <a:r>
              <a:rPr lang="zh-CN" altLang="en-US" sz="3200" dirty="0" smtClean="0">
                <a:latin typeface="华文行楷" panose="02010800040101010101" pitchFamily="2" charset="-122"/>
                <a:ea typeface="华文行楷" panose="02010800040101010101" pitchFamily="2" charset="-122"/>
              </a:rPr>
              <a:t>面临的挑战</a:t>
            </a:r>
            <a:endParaRPr lang="en-US" altLang="zh-CN" sz="3200" dirty="0" smtClean="0">
              <a:latin typeface="华文行楷" panose="02010800040101010101" pitchFamily="2" charset="-122"/>
              <a:ea typeface="华文行楷" panose="02010800040101010101" pitchFamily="2" charset="-122"/>
            </a:endParaRPr>
          </a:p>
          <a:p>
            <a:pPr marL="0" indent="0">
              <a:buNone/>
            </a:pPr>
            <a:endParaRPr lang="en-US" altLang="zh-CN" dirty="0"/>
          </a:p>
          <a:p>
            <a:pPr marL="0" indent="0">
              <a:buNone/>
            </a:pPr>
            <a:r>
              <a:rPr lang="en-US" altLang="zh-CN" dirty="0" smtClean="0">
                <a:latin typeface="华文行楷" panose="02010800040101010101" pitchFamily="2" charset="-122"/>
                <a:ea typeface="华文行楷" panose="02010800040101010101" pitchFamily="2" charset="-122"/>
              </a:rPr>
              <a:t>     </a:t>
            </a:r>
          </a:p>
          <a:p>
            <a:pPr marL="0"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p>
          <a:p>
            <a:pPr marL="0" indent="0">
              <a:buNone/>
            </a:pPr>
            <a:endParaRPr lang="en-US" altLang="zh-CN" dirty="0">
              <a:latin typeface="华文行楷" panose="02010800040101010101" pitchFamily="2" charset="-122"/>
              <a:ea typeface="华文行楷" panose="02010800040101010101" pitchFamily="2" charset="-122"/>
            </a:endParaRPr>
          </a:p>
          <a:p>
            <a:pPr marL="0" indent="0">
              <a:buNone/>
            </a:pPr>
            <a:r>
              <a:rPr lang="en-US" altLang="zh-CN" dirty="0" smtClean="0">
                <a:latin typeface="华文行楷" panose="02010800040101010101" pitchFamily="2" charset="-122"/>
                <a:ea typeface="华文行楷" panose="02010800040101010101" pitchFamily="2" charset="-122"/>
              </a:rPr>
              <a:t>     </a:t>
            </a:r>
            <a:r>
              <a:rPr lang="zh-CN" altLang="en-US" dirty="0" smtClean="0">
                <a:latin typeface="华文行楷" panose="02010800040101010101" pitchFamily="2" charset="-122"/>
                <a:ea typeface="华文行楷" panose="02010800040101010101" pitchFamily="2" charset="-122"/>
              </a:rPr>
              <a:t>计算方法不明确</a:t>
            </a:r>
            <a:endParaRPr lang="en-US" altLang="zh-CN" dirty="0" smtClean="0">
              <a:latin typeface="华文行楷" panose="02010800040101010101" pitchFamily="2" charset="-122"/>
              <a:ea typeface="华文行楷" panose="02010800040101010101" pitchFamily="2" charset="-122"/>
            </a:endParaRPr>
          </a:p>
          <a:p>
            <a:pPr marL="0" indent="0">
              <a:buNone/>
            </a:pPr>
            <a:r>
              <a:rPr lang="en-US" altLang="zh-CN" dirty="0" smtClean="0">
                <a:latin typeface="华文行楷" panose="02010800040101010101" pitchFamily="2" charset="-122"/>
                <a:ea typeface="华文行楷" panose="02010800040101010101" pitchFamily="2" charset="-122"/>
              </a:rPr>
              <a:t>     </a:t>
            </a:r>
            <a:endParaRPr lang="zh-CN" altLang="en-US" dirty="0">
              <a:latin typeface="华文行楷" panose="02010800040101010101" pitchFamily="2" charset="-122"/>
              <a:ea typeface="华文行楷" panose="02010800040101010101" pitchFamily="2" charset="-122"/>
            </a:endParaRPr>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5</a:t>
            </a:fld>
            <a:endParaRPr lang="en-US" altLang="zh-CN"/>
          </a:p>
        </p:txBody>
      </p:sp>
      <p:sp>
        <p:nvSpPr>
          <p:cNvPr id="7" name="左大括号 6"/>
          <p:cNvSpPr/>
          <p:nvPr/>
        </p:nvSpPr>
        <p:spPr bwMode="auto">
          <a:xfrm>
            <a:off x="3131840" y="2060848"/>
            <a:ext cx="288032" cy="1728192"/>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Times New Roman" panose="02020603050405020304" pitchFamily="18" charset="0"/>
              <a:ea typeface="宋体" panose="02010600030101010101" pitchFamily="2" charset="-122"/>
            </a:endParaRPr>
          </a:p>
        </p:txBody>
      </p:sp>
      <p:sp>
        <p:nvSpPr>
          <p:cNvPr id="8" name="文本框 7"/>
          <p:cNvSpPr txBox="1"/>
          <p:nvPr/>
        </p:nvSpPr>
        <p:spPr>
          <a:xfrm>
            <a:off x="3388275" y="2228688"/>
            <a:ext cx="3916457" cy="1477328"/>
          </a:xfrm>
          <a:prstGeom prst="rect">
            <a:avLst/>
          </a:prstGeom>
          <a:noFill/>
        </p:spPr>
        <p:txBody>
          <a:bodyPr wrap="none" rtlCol="0">
            <a:spAutoFit/>
          </a:bodyPr>
          <a:lstStyle/>
          <a:p>
            <a:pPr marL="342900" indent="-342900" algn="l">
              <a:buFont typeface="Arial" panose="020B0604020202020204" pitchFamily="34" charset="0"/>
              <a:buChar char="•"/>
            </a:pPr>
            <a:r>
              <a:rPr lang="zh-CN" altLang="en-US" sz="2400" dirty="0" smtClean="0">
                <a:latin typeface="华文行楷" panose="02010800040101010101" pitchFamily="2" charset="-122"/>
                <a:ea typeface="华文行楷" panose="02010800040101010101" pitchFamily="2" charset="-122"/>
              </a:rPr>
              <a:t>图片具有严重的光线损失</a:t>
            </a:r>
            <a:endParaRPr lang="en-US" altLang="zh-CN" sz="2400" dirty="0" smtClean="0">
              <a:latin typeface="华文行楷" panose="02010800040101010101" pitchFamily="2" charset="-122"/>
              <a:ea typeface="华文行楷" panose="02010800040101010101" pitchFamily="2" charset="-122"/>
            </a:endParaRPr>
          </a:p>
          <a:p>
            <a:pPr marL="342900" indent="-342900" algn="l">
              <a:buFont typeface="Arial" panose="020B0604020202020204" pitchFamily="34" charset="0"/>
              <a:buChar char="•"/>
            </a:pPr>
            <a:r>
              <a:rPr lang="zh-CN" altLang="en-US" sz="2400" dirty="0" smtClean="0">
                <a:latin typeface="华文行楷" panose="02010800040101010101" pitchFamily="2" charset="-122"/>
                <a:ea typeface="华文行楷" panose="02010800040101010101" pitchFamily="2" charset="-122"/>
              </a:rPr>
              <a:t>图片具有颜色偏差</a:t>
            </a:r>
            <a:endParaRPr lang="en-US" altLang="zh-CN" sz="2400" dirty="0" smtClean="0">
              <a:latin typeface="华文行楷" panose="02010800040101010101" pitchFamily="2" charset="-122"/>
              <a:ea typeface="华文行楷" panose="02010800040101010101" pitchFamily="2" charset="-122"/>
            </a:endParaRPr>
          </a:p>
          <a:p>
            <a:pPr marL="342900" indent="-342900" algn="l">
              <a:buFont typeface="Arial" panose="020B0604020202020204" pitchFamily="34" charset="0"/>
              <a:buChar char="•"/>
            </a:pPr>
            <a:r>
              <a:rPr lang="zh-CN" altLang="en-US" sz="2400" dirty="0" smtClean="0">
                <a:latin typeface="华文行楷" panose="02010800040101010101" pitchFamily="2" charset="-122"/>
                <a:ea typeface="华文行楷" panose="02010800040101010101" pitchFamily="2" charset="-122"/>
              </a:rPr>
              <a:t>图片具有一定的畸变</a:t>
            </a:r>
            <a:endParaRPr lang="en-US" altLang="zh-CN" sz="2400" dirty="0" smtClean="0">
              <a:latin typeface="华文行楷" panose="02010800040101010101" pitchFamily="2" charset="-122"/>
              <a:ea typeface="华文行楷" panose="02010800040101010101" pitchFamily="2" charset="-122"/>
            </a:endParaRPr>
          </a:p>
          <a:p>
            <a:pPr algn="l"/>
            <a:r>
              <a:rPr lang="en-US" altLang="zh-CN" dirty="0" smtClean="0"/>
              <a:t>……</a:t>
            </a:r>
            <a:endParaRPr lang="zh-CN" altLang="en-US" dirty="0"/>
          </a:p>
        </p:txBody>
      </p:sp>
      <p:sp>
        <p:nvSpPr>
          <p:cNvPr id="9" name="文本框 8"/>
          <p:cNvSpPr txBox="1"/>
          <p:nvPr/>
        </p:nvSpPr>
        <p:spPr>
          <a:xfrm>
            <a:off x="441435" y="4697107"/>
            <a:ext cx="2698175" cy="954107"/>
          </a:xfrm>
          <a:prstGeom prst="rect">
            <a:avLst/>
          </a:prstGeom>
          <a:noFill/>
        </p:spPr>
        <p:txBody>
          <a:bodyPr wrap="none" rtlCol="0">
            <a:spAutoFit/>
          </a:bodyPr>
          <a:lstStyle/>
          <a:p>
            <a:pPr algn="l"/>
            <a:r>
              <a:rPr lang="zh-CN" altLang="en-US" sz="2800" dirty="0" smtClean="0">
                <a:latin typeface="华文行楷" panose="02010800040101010101" pitchFamily="2" charset="-122"/>
                <a:ea typeface="华文行楷" panose="02010800040101010101" pitchFamily="2" charset="-122"/>
              </a:rPr>
              <a:t>直接计算得到的</a:t>
            </a:r>
            <a:endParaRPr lang="en-US" altLang="zh-CN" sz="2800" dirty="0" smtClean="0">
              <a:latin typeface="华文行楷" panose="02010800040101010101" pitchFamily="2" charset="-122"/>
              <a:ea typeface="华文行楷" panose="02010800040101010101" pitchFamily="2" charset="-122"/>
            </a:endParaRPr>
          </a:p>
          <a:p>
            <a:pPr algn="l"/>
            <a:r>
              <a:rPr lang="zh-CN" altLang="en-US" sz="2800" dirty="0" smtClean="0">
                <a:latin typeface="华文行楷" panose="02010800040101010101" pitchFamily="2" charset="-122"/>
                <a:ea typeface="华文行楷" panose="02010800040101010101" pitchFamily="2" charset="-122"/>
              </a:rPr>
              <a:t>材质信息不完善</a:t>
            </a:r>
            <a:endParaRPr lang="zh-CN" altLang="en-US" sz="2800" dirty="0">
              <a:latin typeface="华文行楷" panose="02010800040101010101" pitchFamily="2" charset="-122"/>
              <a:ea typeface="华文行楷" panose="02010800040101010101" pitchFamily="2" charset="-122"/>
            </a:endParaRPr>
          </a:p>
        </p:txBody>
      </p:sp>
      <p:sp>
        <p:nvSpPr>
          <p:cNvPr id="10" name="左大括号 9"/>
          <p:cNvSpPr/>
          <p:nvPr/>
        </p:nvSpPr>
        <p:spPr bwMode="auto">
          <a:xfrm>
            <a:off x="3131840" y="4670043"/>
            <a:ext cx="135632" cy="1008236"/>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 name="文本框 10"/>
          <p:cNvSpPr txBox="1"/>
          <p:nvPr/>
        </p:nvSpPr>
        <p:spPr>
          <a:xfrm>
            <a:off x="664744" y="2447890"/>
            <a:ext cx="2453457" cy="954107"/>
          </a:xfrm>
          <a:prstGeom prst="rect">
            <a:avLst/>
          </a:prstGeom>
          <a:noFill/>
        </p:spPr>
        <p:txBody>
          <a:bodyPr wrap="square" rtlCol="0">
            <a:spAutoFit/>
          </a:bodyPr>
          <a:lstStyle/>
          <a:p>
            <a:pPr algn="l"/>
            <a:r>
              <a:rPr lang="zh-CN" altLang="en-US" sz="2800" dirty="0" smtClean="0">
                <a:latin typeface="华文行楷" panose="02010800040101010101" pitchFamily="2" charset="-122"/>
                <a:ea typeface="华文行楷" panose="02010800040101010101" pitchFamily="2" charset="-122"/>
              </a:rPr>
              <a:t>拍摄图片不能</a:t>
            </a:r>
            <a:endParaRPr lang="en-US" altLang="zh-CN" sz="2800" dirty="0" smtClean="0">
              <a:latin typeface="华文行楷" panose="02010800040101010101" pitchFamily="2" charset="-122"/>
              <a:ea typeface="华文行楷" panose="02010800040101010101" pitchFamily="2" charset="-122"/>
            </a:endParaRPr>
          </a:p>
          <a:p>
            <a:pPr algn="l"/>
            <a:r>
              <a:rPr lang="zh-CN" altLang="en-US" sz="2800" dirty="0" smtClean="0">
                <a:latin typeface="华文行楷" panose="02010800040101010101" pitchFamily="2" charset="-122"/>
                <a:ea typeface="华文行楷" panose="02010800040101010101" pitchFamily="2" charset="-122"/>
              </a:rPr>
              <a:t>直接用于计算</a:t>
            </a:r>
            <a:endParaRPr lang="zh-CN" altLang="en-US" sz="2800" dirty="0">
              <a:latin typeface="华文行楷" panose="02010800040101010101" pitchFamily="2" charset="-122"/>
              <a:ea typeface="华文行楷" panose="02010800040101010101" pitchFamily="2" charset="-122"/>
            </a:endParaRPr>
          </a:p>
        </p:txBody>
      </p:sp>
      <p:sp>
        <p:nvSpPr>
          <p:cNvPr id="12" name="文本框 11"/>
          <p:cNvSpPr txBox="1"/>
          <p:nvPr/>
        </p:nvSpPr>
        <p:spPr>
          <a:xfrm>
            <a:off x="3267472" y="4669044"/>
            <a:ext cx="3916457" cy="1200329"/>
          </a:xfrm>
          <a:prstGeom prst="rect">
            <a:avLst/>
          </a:prstGeom>
          <a:noFill/>
        </p:spPr>
        <p:txBody>
          <a:bodyPr wrap="none" rtlCol="0">
            <a:spAutoFit/>
          </a:bodyPr>
          <a:lstStyle/>
          <a:p>
            <a:pPr marL="342900" indent="-342900" algn="l">
              <a:buFont typeface="Arial" panose="020B0604020202020204" pitchFamily="34" charset="0"/>
              <a:buChar char="•"/>
            </a:pPr>
            <a:r>
              <a:rPr lang="zh-CN" altLang="en-US" sz="2400" dirty="0">
                <a:latin typeface="华文行楷" panose="02010800040101010101" pitchFamily="2" charset="-122"/>
                <a:ea typeface="华文行楷" panose="02010800040101010101" pitchFamily="2" charset="-122"/>
              </a:rPr>
              <a:t>不具有上下左右可拼接性</a:t>
            </a:r>
            <a:endParaRPr lang="en-US" altLang="zh-CN" sz="2400" dirty="0">
              <a:latin typeface="华文行楷" panose="02010800040101010101" pitchFamily="2" charset="-122"/>
              <a:ea typeface="华文行楷" panose="02010800040101010101" pitchFamily="2" charset="-122"/>
            </a:endParaRPr>
          </a:p>
          <a:p>
            <a:pPr marL="342900" indent="-342900" algn="l">
              <a:buFont typeface="Arial" panose="020B0604020202020204" pitchFamily="34" charset="0"/>
              <a:buChar char="•"/>
            </a:pPr>
            <a:r>
              <a:rPr lang="zh-CN" altLang="en-US" sz="2400" dirty="0">
                <a:latin typeface="华文行楷" panose="02010800040101010101" pitchFamily="2" charset="-122"/>
                <a:ea typeface="华文行楷" panose="02010800040101010101" pitchFamily="2" charset="-122"/>
              </a:rPr>
              <a:t>色差</a:t>
            </a:r>
            <a:r>
              <a:rPr lang="zh-CN" altLang="en-US" sz="2400" dirty="0" smtClean="0">
                <a:latin typeface="华文行楷" panose="02010800040101010101" pitchFamily="2" charset="-122"/>
                <a:ea typeface="华文行楷" panose="02010800040101010101" pitchFamily="2" charset="-122"/>
              </a:rPr>
              <a:t>问题</a:t>
            </a:r>
            <a:endParaRPr lang="en-US" altLang="zh-CN" sz="2400" dirty="0" smtClean="0">
              <a:latin typeface="华文行楷" panose="02010800040101010101" pitchFamily="2" charset="-122"/>
              <a:ea typeface="华文行楷" panose="02010800040101010101" pitchFamily="2" charset="-122"/>
            </a:endParaRPr>
          </a:p>
          <a:p>
            <a:pPr marL="342900" indent="-342900" algn="l">
              <a:buFont typeface="Arial" panose="020B0604020202020204" pitchFamily="34" charset="0"/>
              <a:buChar char="•"/>
            </a:pPr>
            <a:r>
              <a:rPr lang="zh-CN" altLang="en-US" sz="2400" dirty="0" smtClean="0">
                <a:latin typeface="华文行楷" panose="02010800040101010101" pitchFamily="2" charset="-122"/>
                <a:ea typeface="华文行楷" panose="02010800040101010101" pitchFamily="2" charset="-122"/>
              </a:rPr>
              <a:t>需要后期调整</a:t>
            </a:r>
            <a:endParaRPr lang="zh-CN" altLang="en-US" sz="240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1071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华文行楷" panose="02010800040101010101" pitchFamily="2" charset="-122"/>
                <a:ea typeface="华文行楷" panose="02010800040101010101" pitchFamily="2" charset="-122"/>
              </a:rPr>
              <a:t>第一章  概述</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拍摄图片效果：</a:t>
            </a:r>
            <a:endParaRPr lang="zh-CN" altLang="en-US" dirty="0">
              <a:latin typeface="华文行楷" panose="02010800040101010101" pitchFamily="2" charset="-122"/>
              <a:ea typeface="华文行楷" panose="02010800040101010101" pitchFamily="2" charset="-122"/>
            </a:endParaRPr>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6</a:t>
            </a:fld>
            <a:endParaRPr lang="en-US" altLang="zh-CN"/>
          </a:p>
        </p:txBody>
      </p:sp>
      <p:pic>
        <p:nvPicPr>
          <p:cNvPr id="6" name="图片 5"/>
          <p:cNvPicPr>
            <a:picLocks noChangeAspect="1"/>
          </p:cNvPicPr>
          <p:nvPr/>
        </p:nvPicPr>
        <p:blipFill>
          <a:blip r:embed="rId2"/>
          <a:stretch>
            <a:fillRect/>
          </a:stretch>
        </p:blipFill>
        <p:spPr>
          <a:xfrm>
            <a:off x="2913584" y="1340768"/>
            <a:ext cx="5544616" cy="4347612"/>
          </a:xfrm>
          <a:prstGeom prst="rect">
            <a:avLst/>
          </a:prstGeom>
        </p:spPr>
      </p:pic>
    </p:spTree>
    <p:extLst>
      <p:ext uri="{BB962C8B-B14F-4D97-AF65-F5344CB8AC3E}">
        <p14:creationId xmlns:p14="http://schemas.microsoft.com/office/powerpoint/2010/main" val="4257929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华文行楷" panose="02010800040101010101" pitchFamily="2" charset="-122"/>
                <a:ea typeface="华文行楷" panose="02010800040101010101" pitchFamily="2" charset="-122"/>
              </a:rPr>
              <a:t>第一章  概述</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现有技术解决方案</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Ø"/>
            </a:pPr>
            <a:r>
              <a:rPr lang="en-US" altLang="zh-CN" sz="2400" dirty="0" err="1">
                <a:ea typeface="华文行楷" panose="02010800040101010101" pitchFamily="2" charset="-122"/>
              </a:rPr>
              <a:t>Vizoo</a:t>
            </a:r>
            <a:r>
              <a:rPr lang="zh-CN" altLang="en-US" sz="2400" dirty="0">
                <a:latin typeface="华文行楷" panose="02010800040101010101" pitchFamily="2" charset="-122"/>
                <a:ea typeface="华文行楷" panose="02010800040101010101" pitchFamily="2" charset="-122"/>
              </a:rPr>
              <a:t>公司建立并推出了</a:t>
            </a:r>
            <a:r>
              <a:rPr lang="en-US" altLang="zh-CN" sz="2400" dirty="0">
                <a:ea typeface="华文行楷" panose="02010800040101010101" pitchFamily="2" charset="-122"/>
              </a:rPr>
              <a:t>Vizoo3D </a:t>
            </a:r>
            <a:r>
              <a:rPr lang="en-US" altLang="zh-CN" sz="2400" dirty="0" err="1" smtClean="0">
                <a:ea typeface="华文行楷" panose="02010800040101010101" pitchFamily="2" charset="-122"/>
              </a:rPr>
              <a:t>xTex</a:t>
            </a:r>
            <a:endParaRPr lang="en-US" altLang="zh-CN" sz="2400" dirty="0" smtClean="0">
              <a:ea typeface="华文行楷" panose="02010800040101010101" pitchFamily="2" charset="-122"/>
            </a:endParaRPr>
          </a:p>
          <a:p>
            <a:pPr>
              <a:buFont typeface="Wingdings" panose="05000000000000000000" pitchFamily="2" charset="2"/>
              <a:buChar char="Ø"/>
            </a:pPr>
            <a:r>
              <a:rPr lang="zh-CN" altLang="en-US" sz="2400" dirty="0">
                <a:latin typeface="华文行楷" panose="02010800040101010101" pitchFamily="2" charset="-122"/>
                <a:ea typeface="华文行楷" panose="02010800040101010101" pitchFamily="2" charset="-122"/>
              </a:rPr>
              <a:t>厦门启尚科技研发的</a:t>
            </a:r>
            <a:r>
              <a:rPr lang="en-US" altLang="zh-CN" sz="2400" dirty="0">
                <a:ea typeface="华文行楷" panose="02010800040101010101" pitchFamily="2" charset="-122"/>
              </a:rPr>
              <a:t>FSM 3D</a:t>
            </a:r>
            <a:r>
              <a:rPr lang="zh-CN" altLang="en-US" sz="2400" dirty="0">
                <a:latin typeface="华文行楷" panose="02010800040101010101" pitchFamily="2" charset="-122"/>
                <a:ea typeface="华文行楷" panose="02010800040101010101" pitchFamily="2" charset="-122"/>
              </a:rPr>
              <a:t>高清面料</a:t>
            </a:r>
            <a:r>
              <a:rPr lang="zh-CN" altLang="en-US" sz="2400" dirty="0" smtClean="0">
                <a:latin typeface="华文行楷" panose="02010800040101010101" pitchFamily="2" charset="-122"/>
                <a:ea typeface="华文行楷" panose="02010800040101010101" pitchFamily="2" charset="-122"/>
              </a:rPr>
              <a:t>扫描仪</a:t>
            </a:r>
            <a:endParaRPr lang="en-US" altLang="zh-CN" sz="2400" dirty="0" smtClean="0">
              <a:latin typeface="华文行楷" panose="02010800040101010101" pitchFamily="2" charset="-122"/>
              <a:ea typeface="华文行楷" panose="02010800040101010101" pitchFamily="2" charset="-122"/>
            </a:endParaRPr>
          </a:p>
          <a:p>
            <a:pPr marL="0" indent="0">
              <a:buNone/>
            </a:pPr>
            <a:endParaRPr lang="zh-CN" altLang="en-US" dirty="0">
              <a:latin typeface="华文行楷" panose="02010800040101010101" pitchFamily="2" charset="-122"/>
              <a:ea typeface="华文行楷" panose="02010800040101010101" pitchFamily="2" charset="-122"/>
            </a:endParaRPr>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7</a:t>
            </a:fld>
            <a:endParaRPr lang="en-US" altLang="zh-CN"/>
          </a:p>
        </p:txBody>
      </p:sp>
      <p:pic>
        <p:nvPicPr>
          <p:cNvPr id="6" name="图片 5"/>
          <p:cNvPicPr>
            <a:picLocks noChangeAspect="1"/>
          </p:cNvPicPr>
          <p:nvPr/>
        </p:nvPicPr>
        <p:blipFill>
          <a:blip r:embed="rId2"/>
          <a:stretch>
            <a:fillRect/>
          </a:stretch>
        </p:blipFill>
        <p:spPr>
          <a:xfrm>
            <a:off x="2123728" y="3212976"/>
            <a:ext cx="4078179" cy="2234619"/>
          </a:xfrm>
          <a:prstGeom prst="rect">
            <a:avLst/>
          </a:prstGeom>
        </p:spPr>
      </p:pic>
    </p:spTree>
    <p:extLst>
      <p:ext uri="{BB962C8B-B14F-4D97-AF65-F5344CB8AC3E}">
        <p14:creationId xmlns:p14="http://schemas.microsoft.com/office/powerpoint/2010/main" val="340965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latin typeface="华文行楷" panose="02010800040101010101" pitchFamily="2" charset="-122"/>
                <a:ea typeface="华文行楷" panose="02010800040101010101" pitchFamily="2" charset="-122"/>
              </a:rPr>
              <a:t>第一章  概述</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pPr marL="0" indent="0">
              <a:buNone/>
            </a:pPr>
            <a:r>
              <a:rPr lang="zh-CN" altLang="en-US" dirty="0" smtClean="0">
                <a:latin typeface="华文行楷" panose="02010800040101010101" pitchFamily="2" charset="-122"/>
                <a:ea typeface="华文行楷" panose="02010800040101010101" pitchFamily="2" charset="-122"/>
              </a:rPr>
              <a:t>仍待克服的不足之处：</a:t>
            </a:r>
            <a:endParaRPr lang="en-US" altLang="zh-CN"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u"/>
            </a:pPr>
            <a:r>
              <a:rPr lang="zh-CN" altLang="en-US" sz="2400" dirty="0" smtClean="0">
                <a:latin typeface="华文行楷" panose="02010800040101010101" pitchFamily="2" charset="-122"/>
                <a:ea typeface="华文行楷" panose="02010800040101010101" pitchFamily="2" charset="-122"/>
              </a:rPr>
              <a:t>扫描材质大小有限</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u"/>
            </a:pPr>
            <a:r>
              <a:rPr lang="zh-CN" altLang="en-US" sz="2400" dirty="0" smtClean="0">
                <a:latin typeface="华文行楷" panose="02010800040101010101" pitchFamily="2" charset="-122"/>
                <a:ea typeface="华文行楷" panose="02010800040101010101" pitchFamily="2" charset="-122"/>
              </a:rPr>
              <a:t>拍摄的材质图片可进一步优化</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u"/>
            </a:pPr>
            <a:r>
              <a:rPr lang="zh-CN" altLang="en-US" sz="2400" dirty="0" smtClean="0">
                <a:latin typeface="华文行楷" panose="02010800040101010101" pitchFamily="2" charset="-122"/>
                <a:ea typeface="华文行楷" panose="02010800040101010101" pitchFamily="2" charset="-122"/>
              </a:rPr>
              <a:t>得到的材质表面信息质量有待提高</a:t>
            </a:r>
            <a:endParaRPr lang="en-US" altLang="zh-CN" sz="2400" dirty="0" smtClean="0">
              <a:latin typeface="华文行楷" panose="02010800040101010101" pitchFamily="2" charset="-122"/>
              <a:ea typeface="华文行楷" panose="02010800040101010101" pitchFamily="2" charset="-122"/>
            </a:endParaRPr>
          </a:p>
          <a:p>
            <a:pPr>
              <a:buFont typeface="Wingdings" panose="05000000000000000000" pitchFamily="2" charset="2"/>
              <a:buChar char="u"/>
            </a:pPr>
            <a:r>
              <a:rPr lang="en-US" altLang="zh-CN" sz="2400" dirty="0" smtClean="0">
                <a:latin typeface="华文行楷" panose="02010800040101010101" pitchFamily="2" charset="-122"/>
                <a:ea typeface="华文行楷" panose="02010800040101010101" pitchFamily="2" charset="-122"/>
              </a:rPr>
              <a:t>……</a:t>
            </a:r>
          </a:p>
          <a:p>
            <a:pPr marL="0" indent="0">
              <a:buNone/>
            </a:pPr>
            <a:endParaRPr lang="zh-CN" altLang="en-US" dirty="0">
              <a:latin typeface="华文行楷" panose="02010800040101010101" pitchFamily="2" charset="-122"/>
              <a:ea typeface="华文行楷" panose="02010800040101010101" pitchFamily="2" charset="-122"/>
            </a:endParaRPr>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8</a:t>
            </a:fld>
            <a:endParaRPr lang="en-US" altLang="zh-CN"/>
          </a:p>
        </p:txBody>
      </p:sp>
    </p:spTree>
    <p:extLst>
      <p:ext uri="{BB962C8B-B14F-4D97-AF65-F5344CB8AC3E}">
        <p14:creationId xmlns:p14="http://schemas.microsoft.com/office/powerpoint/2010/main" val="505193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913388" cy="576262"/>
          </a:xfrm>
        </p:spPr>
        <p:txBody>
          <a:bodyPr/>
          <a:lstStyle/>
          <a:p>
            <a:r>
              <a:rPr lang="zh-CN" altLang="en-US" sz="4000" dirty="0" smtClean="0">
                <a:latin typeface="华文行楷" panose="02010800040101010101" pitchFamily="2" charset="-122"/>
                <a:ea typeface="华文行楷" panose="02010800040101010101" pitchFamily="2" charset="-122"/>
              </a:rPr>
              <a:t>第二章 材质表面信息提取算法 </a:t>
            </a:r>
            <a:endParaRPr lang="zh-CN" altLang="en-US" sz="40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zh-CN" altLang="en-US" dirty="0" smtClean="0">
                <a:latin typeface="华文行楷" panose="02010800040101010101" pitchFamily="2" charset="-122"/>
                <a:ea typeface="华文行楷" panose="02010800040101010101" pitchFamily="2" charset="-122"/>
              </a:rPr>
              <a:t>算法概览</a:t>
            </a:r>
            <a:endParaRPr lang="en-US" altLang="zh-CN" dirty="0" smtClean="0">
              <a:latin typeface="华文行楷" panose="02010800040101010101" pitchFamily="2" charset="-122"/>
              <a:ea typeface="华文行楷" panose="02010800040101010101" pitchFamily="2" charset="-122"/>
            </a:endParaRPr>
          </a:p>
          <a:p>
            <a:pPr marL="441325" lvl="1" indent="0">
              <a:buNone/>
            </a:pPr>
            <a:r>
              <a:rPr lang="zh-CN" altLang="en-US" dirty="0" smtClean="0">
                <a:solidFill>
                  <a:srgbClr val="FF0000"/>
                </a:solidFill>
                <a:latin typeface="华文行楷" panose="02010800040101010101" pitchFamily="2" charset="-122"/>
                <a:ea typeface="华文行楷" panose="02010800040101010101" pitchFamily="2" charset="-122"/>
              </a:rPr>
              <a:t>矫正 </a:t>
            </a:r>
            <a:endParaRPr lang="en-US" altLang="zh-CN" dirty="0" smtClean="0">
              <a:solidFill>
                <a:srgbClr val="FF0000"/>
              </a:solidFill>
              <a:latin typeface="华文行楷" panose="02010800040101010101" pitchFamily="2" charset="-122"/>
              <a:ea typeface="华文行楷" panose="02010800040101010101" pitchFamily="2" charset="-122"/>
            </a:endParaRPr>
          </a:p>
          <a:p>
            <a:pPr marL="441325" lvl="1"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畸变，颜色，光线</a:t>
            </a:r>
            <a:endParaRPr lang="en-US" altLang="zh-CN" sz="2000" dirty="0" smtClean="0">
              <a:latin typeface="华文行楷" panose="02010800040101010101" pitchFamily="2" charset="-122"/>
              <a:ea typeface="华文行楷" panose="02010800040101010101" pitchFamily="2" charset="-122"/>
            </a:endParaRPr>
          </a:p>
          <a:p>
            <a:pPr marL="441325" lvl="1" indent="0">
              <a:buNone/>
            </a:pPr>
            <a:r>
              <a:rPr lang="zh-CN" altLang="en-US" dirty="0" smtClean="0">
                <a:latin typeface="华文行楷" panose="02010800040101010101" pitchFamily="2" charset="-122"/>
                <a:ea typeface="华文行楷" panose="02010800040101010101" pitchFamily="2" charset="-122"/>
              </a:rPr>
              <a:t>计算</a:t>
            </a:r>
            <a:endParaRPr lang="en-US" altLang="zh-CN" dirty="0" smtClean="0">
              <a:latin typeface="华文行楷" panose="02010800040101010101" pitchFamily="2" charset="-122"/>
              <a:ea typeface="华文行楷" panose="02010800040101010101" pitchFamily="2" charset="-122"/>
            </a:endParaRPr>
          </a:p>
          <a:p>
            <a:pPr marL="441325" lvl="1" indent="0">
              <a:buNone/>
            </a:pPr>
            <a:r>
              <a:rPr lang="en-US" altLang="zh-CN" sz="2000" dirty="0">
                <a:latin typeface="华文行楷" panose="02010800040101010101" pitchFamily="2" charset="-122"/>
                <a:ea typeface="华文行楷" panose="02010800040101010101" pitchFamily="2" charset="-122"/>
              </a:rPr>
              <a:t> </a:t>
            </a:r>
            <a:r>
              <a:rPr lang="en-US" altLang="zh-CN" sz="2000"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法线，漫反射，高光，透明度，置换</a:t>
            </a:r>
            <a:endParaRPr lang="en-US" altLang="zh-CN" sz="2000" dirty="0" smtClean="0">
              <a:latin typeface="华文行楷" panose="02010800040101010101" pitchFamily="2" charset="-122"/>
              <a:ea typeface="华文行楷" panose="02010800040101010101" pitchFamily="2" charset="-122"/>
            </a:endParaRPr>
          </a:p>
          <a:p>
            <a:pPr marL="441325" lvl="1" indent="0">
              <a:buNone/>
            </a:pPr>
            <a:r>
              <a:rPr lang="zh-CN" altLang="en-US" dirty="0" smtClean="0">
                <a:latin typeface="华文行楷" panose="02010800040101010101" pitchFamily="2" charset="-122"/>
                <a:ea typeface="华文行楷" panose="02010800040101010101" pitchFamily="2" charset="-122"/>
              </a:rPr>
              <a:t>拼接处理</a:t>
            </a:r>
            <a:endParaRPr lang="en-US" altLang="zh-CN" dirty="0" smtClean="0">
              <a:latin typeface="华文行楷" panose="02010800040101010101" pitchFamily="2" charset="-122"/>
              <a:ea typeface="华文行楷" panose="02010800040101010101" pitchFamily="2" charset="-122"/>
            </a:endParaRPr>
          </a:p>
          <a:p>
            <a:pPr marL="441325" lvl="1"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r>
              <a:rPr lang="zh-CN" altLang="en-US" sz="2000" dirty="0" smtClean="0">
                <a:latin typeface="华文行楷" panose="02010800040101010101" pitchFamily="2" charset="-122"/>
                <a:ea typeface="华文行楷" panose="02010800040101010101" pitchFamily="2" charset="-122"/>
              </a:rPr>
              <a:t>图像拼接，亮度、饱和度调整</a:t>
            </a:r>
            <a:endParaRPr lang="en-US" altLang="zh-CN" sz="2000" dirty="0" smtClean="0">
              <a:latin typeface="华文行楷" panose="02010800040101010101" pitchFamily="2" charset="-122"/>
              <a:ea typeface="华文行楷" panose="02010800040101010101" pitchFamily="2" charset="-122"/>
            </a:endParaRPr>
          </a:p>
          <a:p>
            <a:pPr marL="441325" lvl="1" indent="0">
              <a:buNone/>
            </a:pPr>
            <a:r>
              <a:rPr lang="en-US" altLang="zh-CN" dirty="0">
                <a:latin typeface="华文行楷" panose="02010800040101010101" pitchFamily="2" charset="-122"/>
                <a:ea typeface="华文行楷" panose="02010800040101010101" pitchFamily="2" charset="-122"/>
              </a:rPr>
              <a:t> </a:t>
            </a:r>
            <a:r>
              <a:rPr lang="en-US" altLang="zh-CN" dirty="0" smtClean="0">
                <a:latin typeface="华文行楷" panose="02010800040101010101" pitchFamily="2" charset="-122"/>
                <a:ea typeface="华文行楷" panose="02010800040101010101" pitchFamily="2" charset="-122"/>
              </a:rPr>
              <a:t>   </a:t>
            </a:r>
            <a:endParaRPr lang="zh-CN" altLang="en-US" dirty="0"/>
          </a:p>
        </p:txBody>
      </p:sp>
      <p:sp>
        <p:nvSpPr>
          <p:cNvPr id="4" name="日期占位符 3"/>
          <p:cNvSpPr>
            <a:spLocks noGrp="1"/>
          </p:cNvSpPr>
          <p:nvPr>
            <p:ph type="dt" sz="half" idx="10"/>
          </p:nvPr>
        </p:nvSpPr>
        <p:spPr/>
        <p:txBody>
          <a:bodyPr/>
          <a:lstStyle/>
          <a:p>
            <a:fld id="{6DFB80AF-7CED-46A0-B50A-BABF38F8DBA4}" type="datetime1">
              <a:rPr lang="zh-CN" altLang="en-US" smtClean="0"/>
              <a:pPr/>
              <a:t>2017/5/25</a:t>
            </a:fld>
            <a:endParaRPr lang="en-US" altLang="zh-CN"/>
          </a:p>
        </p:txBody>
      </p:sp>
      <p:sp>
        <p:nvSpPr>
          <p:cNvPr id="5" name="灯片编号占位符 4"/>
          <p:cNvSpPr>
            <a:spLocks noGrp="1"/>
          </p:cNvSpPr>
          <p:nvPr>
            <p:ph type="sldNum" sz="quarter" idx="12"/>
          </p:nvPr>
        </p:nvSpPr>
        <p:spPr/>
        <p:txBody>
          <a:bodyPr/>
          <a:lstStyle/>
          <a:p>
            <a:fld id="{3A59C330-DF59-4868-84A7-525FECFF9BFB}" type="slidenum">
              <a:rPr lang="en-US" altLang="zh-CN" smtClean="0"/>
              <a:pPr/>
              <a:t>9</a:t>
            </a:fld>
            <a:endParaRPr lang="en-US" altLang="zh-CN"/>
          </a:p>
        </p:txBody>
      </p:sp>
    </p:spTree>
    <p:extLst>
      <p:ext uri="{BB962C8B-B14F-4D97-AF65-F5344CB8AC3E}">
        <p14:creationId xmlns:p14="http://schemas.microsoft.com/office/powerpoint/2010/main" val="17759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21123</TotalTime>
  <Words>1222</Words>
  <Application>Microsoft Office PowerPoint</Application>
  <PresentationFormat>全屏显示(4:3)</PresentationFormat>
  <Paragraphs>305</Paragraphs>
  <Slides>36</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华文行楷</vt:lpstr>
      <vt:lpstr>宋体</vt:lpstr>
      <vt:lpstr>Arial</vt:lpstr>
      <vt:lpstr>Cambria Math</vt:lpstr>
      <vt:lpstr>Times New Roman</vt:lpstr>
      <vt:lpstr>Wingdings</vt:lpstr>
      <vt:lpstr>Axis</vt:lpstr>
      <vt:lpstr>材质表面信息可视化及其应用</vt:lpstr>
      <vt:lpstr>内容提要</vt:lpstr>
      <vt:lpstr>第一章 概述</vt:lpstr>
      <vt:lpstr>第一章概述</vt:lpstr>
      <vt:lpstr>第一章  概述</vt:lpstr>
      <vt:lpstr>第一章  概述</vt:lpstr>
      <vt:lpstr>第一章  概述</vt:lpstr>
      <vt:lpstr>第一章  概述</vt:lpstr>
      <vt:lpstr>第二章 材质表面信息提取算法 </vt:lpstr>
      <vt:lpstr>第二章 材质表面信息提取算法 </vt:lpstr>
      <vt:lpstr>第二章 材质表面信息提取算法 </vt:lpstr>
      <vt:lpstr>第二章 材质表面信息提取算法 </vt:lpstr>
      <vt:lpstr>第二章 材质表面信息提取算法 </vt:lpstr>
      <vt:lpstr>第二章 材质表面信息提取算法 </vt:lpstr>
      <vt:lpstr>第二章 材质表面信息提取算法 </vt:lpstr>
      <vt:lpstr>第二章 材质表面信息提取算法 </vt:lpstr>
      <vt:lpstr>第二章 材质表面信息提取算法 </vt:lpstr>
      <vt:lpstr>第二章 材质表面信息提取算法 </vt:lpstr>
      <vt:lpstr>第二章 材质表面信息提取算法 </vt:lpstr>
      <vt:lpstr>第二章 材质表面信息提取算法 </vt:lpstr>
      <vt:lpstr>第三章 纹理替换算法 </vt:lpstr>
      <vt:lpstr>第三章 纹理替换算法 </vt:lpstr>
      <vt:lpstr>第三章 纹理替换算法 </vt:lpstr>
      <vt:lpstr>第三章 纹理替换算法 </vt:lpstr>
      <vt:lpstr>第三章 纹理替换算法 </vt:lpstr>
      <vt:lpstr>第三章 纹理替换算法 </vt:lpstr>
      <vt:lpstr>第三章 纹理替换算法 </vt:lpstr>
      <vt:lpstr>第四章 实验结果分析 </vt:lpstr>
      <vt:lpstr>第四章 实验结果分析 </vt:lpstr>
      <vt:lpstr>第四章 实验结果分析 </vt:lpstr>
      <vt:lpstr>第四章 实验结果分析 </vt:lpstr>
      <vt:lpstr>第四章 实验结果分析 </vt:lpstr>
      <vt:lpstr>第五章 总结与展望</vt:lpstr>
      <vt:lpstr>第五章 总结与展望</vt:lpstr>
      <vt:lpstr>致谢</vt:lpstr>
      <vt:lpstr>问与答</vt:lpstr>
    </vt:vector>
  </TitlesOfParts>
  <Company>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HMM词性标注</dc:title>
  <dc:creator>HuangShujian</dc:creator>
  <cp:lastModifiedBy>lgj</cp:lastModifiedBy>
  <cp:revision>854</cp:revision>
  <dcterms:created xsi:type="dcterms:W3CDTF">2005-03-03T04:54:54Z</dcterms:created>
  <dcterms:modified xsi:type="dcterms:W3CDTF">2017-05-25T05:34:22Z</dcterms:modified>
</cp:coreProperties>
</file>